
<file path=[Content_Types].xml><?xml version="1.0" encoding="utf-8"?>
<Types xmlns="http://schemas.openxmlformats.org/package/2006/content-types">
  <Default Extension="crdownload" ContentType="image/png"/>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17" r:id="rId2"/>
    <p:sldId id="258" r:id="rId3"/>
    <p:sldId id="319" r:id="rId4"/>
    <p:sldId id="320" r:id="rId5"/>
    <p:sldId id="321" r:id="rId6"/>
    <p:sldId id="332" r:id="rId7"/>
    <p:sldId id="322" r:id="rId8"/>
    <p:sldId id="333" r:id="rId9"/>
    <p:sldId id="343" r:id="rId10"/>
    <p:sldId id="334" r:id="rId11"/>
    <p:sldId id="335" r:id="rId12"/>
    <p:sldId id="344" r:id="rId13"/>
    <p:sldId id="345" r:id="rId14"/>
    <p:sldId id="346" r:id="rId15"/>
    <p:sldId id="347" r:id="rId16"/>
    <p:sldId id="348" r:id="rId17"/>
    <p:sldId id="349" r:id="rId18"/>
    <p:sldId id="351" r:id="rId19"/>
    <p:sldId id="352" r:id="rId20"/>
    <p:sldId id="353" r:id="rId21"/>
    <p:sldId id="336" r:id="rId22"/>
    <p:sldId id="337" r:id="rId23"/>
    <p:sldId id="338" r:id="rId24"/>
    <p:sldId id="354" r:id="rId2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Stile chi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Stile chiaro 2 - Colore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7CE84F3-28C3-443E-9E96-99CF82512B78}" styleName="Stile scuro 1 - Colore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Stile chiaro 2 - Colore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873"/>
    <p:restoredTop sz="96327"/>
  </p:normalViewPr>
  <p:slideViewPr>
    <p:cSldViewPr snapToGrid="0" snapToObjects="1">
      <p:cViewPr varScale="1">
        <p:scale>
          <a:sx n="223" d="100"/>
          <a:sy n="223" d="100"/>
        </p:scale>
        <p:origin x="33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117F2A-3B3F-E747-A963-E3F6C930F48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2B0F8EAB-AEE9-5148-A3C4-A323F759D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DDC67F1D-E995-C34E-B734-A4B3330761EB}"/>
              </a:ext>
            </a:extLst>
          </p:cNvPr>
          <p:cNvSpPr>
            <a:spLocks noGrp="1"/>
          </p:cNvSpPr>
          <p:nvPr>
            <p:ph type="dt" sz="half" idx="10"/>
          </p:nvPr>
        </p:nvSpPr>
        <p:spPr/>
        <p:txBody>
          <a:bodyPr/>
          <a:lstStyle/>
          <a:p>
            <a:fld id="{E35D5BFB-F72B-644F-A753-0E8CF49CFDF9}" type="datetimeFigureOut">
              <a:rPr lang="it-IT" smtClean="0"/>
              <a:t>20/06/24</a:t>
            </a:fld>
            <a:endParaRPr lang="it-IT" dirty="0"/>
          </a:p>
        </p:txBody>
      </p:sp>
      <p:sp>
        <p:nvSpPr>
          <p:cNvPr id="5" name="Segnaposto piè di pagina 4">
            <a:extLst>
              <a:ext uri="{FF2B5EF4-FFF2-40B4-BE49-F238E27FC236}">
                <a16:creationId xmlns:a16="http://schemas.microsoft.com/office/drawing/2014/main" id="{902D0073-06C7-EE4F-B57E-563CA19662C3}"/>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30041162-3E93-064A-B086-2E8992C2255B}"/>
              </a:ext>
            </a:extLst>
          </p:cNvPr>
          <p:cNvSpPr>
            <a:spLocks noGrp="1"/>
          </p:cNvSpPr>
          <p:nvPr>
            <p:ph type="sldNum" sz="quarter" idx="12"/>
          </p:nvPr>
        </p:nvSpPr>
        <p:spPr/>
        <p:txBody>
          <a:bodyPr/>
          <a:lstStyle/>
          <a:p>
            <a:fld id="{1FBFA048-4285-8B4A-B09D-BA474F0CD997}" type="slidenum">
              <a:rPr lang="it-IT" smtClean="0"/>
              <a:t>‹N›</a:t>
            </a:fld>
            <a:endParaRPr lang="it-IT" dirty="0"/>
          </a:p>
        </p:txBody>
      </p:sp>
    </p:spTree>
    <p:extLst>
      <p:ext uri="{BB962C8B-B14F-4D97-AF65-F5344CB8AC3E}">
        <p14:creationId xmlns:p14="http://schemas.microsoft.com/office/powerpoint/2010/main" val="3282678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20F003-D0D4-5149-9087-8E7F1AF95F59}"/>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110FEBE-C669-E74A-95F0-BCF85C5DD5E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C33ED94-3F15-FB48-962B-DAAAAA519A79}"/>
              </a:ext>
            </a:extLst>
          </p:cNvPr>
          <p:cNvSpPr>
            <a:spLocks noGrp="1"/>
          </p:cNvSpPr>
          <p:nvPr>
            <p:ph type="dt" sz="half" idx="10"/>
          </p:nvPr>
        </p:nvSpPr>
        <p:spPr/>
        <p:txBody>
          <a:bodyPr/>
          <a:lstStyle/>
          <a:p>
            <a:fld id="{E35D5BFB-F72B-644F-A753-0E8CF49CFDF9}" type="datetimeFigureOut">
              <a:rPr lang="it-IT" smtClean="0"/>
              <a:t>20/06/24</a:t>
            </a:fld>
            <a:endParaRPr lang="it-IT" dirty="0"/>
          </a:p>
        </p:txBody>
      </p:sp>
      <p:sp>
        <p:nvSpPr>
          <p:cNvPr id="5" name="Segnaposto piè di pagina 4">
            <a:extLst>
              <a:ext uri="{FF2B5EF4-FFF2-40B4-BE49-F238E27FC236}">
                <a16:creationId xmlns:a16="http://schemas.microsoft.com/office/drawing/2014/main" id="{BA58EE03-39F1-5848-9126-16D6A04C1E01}"/>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D98B0714-F23F-C84B-B60A-328A3F842D0D}"/>
              </a:ext>
            </a:extLst>
          </p:cNvPr>
          <p:cNvSpPr>
            <a:spLocks noGrp="1"/>
          </p:cNvSpPr>
          <p:nvPr>
            <p:ph type="sldNum" sz="quarter" idx="12"/>
          </p:nvPr>
        </p:nvSpPr>
        <p:spPr/>
        <p:txBody>
          <a:bodyPr/>
          <a:lstStyle/>
          <a:p>
            <a:fld id="{1FBFA048-4285-8B4A-B09D-BA474F0CD997}" type="slidenum">
              <a:rPr lang="it-IT" smtClean="0"/>
              <a:t>‹N›</a:t>
            </a:fld>
            <a:endParaRPr lang="it-IT" dirty="0"/>
          </a:p>
        </p:txBody>
      </p:sp>
    </p:spTree>
    <p:extLst>
      <p:ext uri="{BB962C8B-B14F-4D97-AF65-F5344CB8AC3E}">
        <p14:creationId xmlns:p14="http://schemas.microsoft.com/office/powerpoint/2010/main" val="1418882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1CB4154-894A-514F-B636-04D3606B21C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8739790-9BDE-8542-9D1C-08B8DBF3520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BA3C950-4123-7F4F-81E4-FE22C390886E}"/>
              </a:ext>
            </a:extLst>
          </p:cNvPr>
          <p:cNvSpPr>
            <a:spLocks noGrp="1"/>
          </p:cNvSpPr>
          <p:nvPr>
            <p:ph type="dt" sz="half" idx="10"/>
          </p:nvPr>
        </p:nvSpPr>
        <p:spPr/>
        <p:txBody>
          <a:bodyPr/>
          <a:lstStyle/>
          <a:p>
            <a:fld id="{E35D5BFB-F72B-644F-A753-0E8CF49CFDF9}" type="datetimeFigureOut">
              <a:rPr lang="it-IT" smtClean="0"/>
              <a:t>20/06/24</a:t>
            </a:fld>
            <a:endParaRPr lang="it-IT" dirty="0"/>
          </a:p>
        </p:txBody>
      </p:sp>
      <p:sp>
        <p:nvSpPr>
          <p:cNvPr id="5" name="Segnaposto piè di pagina 4">
            <a:extLst>
              <a:ext uri="{FF2B5EF4-FFF2-40B4-BE49-F238E27FC236}">
                <a16:creationId xmlns:a16="http://schemas.microsoft.com/office/drawing/2014/main" id="{75D19636-D1A5-E141-89ED-34B53831D5BB}"/>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E97F0CD2-DBF3-F14F-B03A-4654DAFA5363}"/>
              </a:ext>
            </a:extLst>
          </p:cNvPr>
          <p:cNvSpPr>
            <a:spLocks noGrp="1"/>
          </p:cNvSpPr>
          <p:nvPr>
            <p:ph type="sldNum" sz="quarter" idx="12"/>
          </p:nvPr>
        </p:nvSpPr>
        <p:spPr/>
        <p:txBody>
          <a:bodyPr/>
          <a:lstStyle/>
          <a:p>
            <a:fld id="{1FBFA048-4285-8B4A-B09D-BA474F0CD997}" type="slidenum">
              <a:rPr lang="it-IT" smtClean="0"/>
              <a:t>‹N›</a:t>
            </a:fld>
            <a:endParaRPr lang="it-IT" dirty="0"/>
          </a:p>
        </p:txBody>
      </p:sp>
    </p:spTree>
    <p:extLst>
      <p:ext uri="{BB962C8B-B14F-4D97-AF65-F5344CB8AC3E}">
        <p14:creationId xmlns:p14="http://schemas.microsoft.com/office/powerpoint/2010/main" val="1237361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9B2DD5-7700-2B4E-9CED-67458CC5690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488CFD1-C664-AD45-A2DE-0B5D97FF65C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B3B3EE2-AC06-004C-8B99-A0BBBBC0EF80}"/>
              </a:ext>
            </a:extLst>
          </p:cNvPr>
          <p:cNvSpPr>
            <a:spLocks noGrp="1"/>
          </p:cNvSpPr>
          <p:nvPr>
            <p:ph type="dt" sz="half" idx="10"/>
          </p:nvPr>
        </p:nvSpPr>
        <p:spPr/>
        <p:txBody>
          <a:bodyPr/>
          <a:lstStyle/>
          <a:p>
            <a:fld id="{E35D5BFB-F72B-644F-A753-0E8CF49CFDF9}" type="datetimeFigureOut">
              <a:rPr lang="it-IT" smtClean="0"/>
              <a:t>20/06/24</a:t>
            </a:fld>
            <a:endParaRPr lang="it-IT" dirty="0"/>
          </a:p>
        </p:txBody>
      </p:sp>
      <p:sp>
        <p:nvSpPr>
          <p:cNvPr id="5" name="Segnaposto piè di pagina 4">
            <a:extLst>
              <a:ext uri="{FF2B5EF4-FFF2-40B4-BE49-F238E27FC236}">
                <a16:creationId xmlns:a16="http://schemas.microsoft.com/office/drawing/2014/main" id="{2165E082-3A27-6E45-9051-6C7E08BCF26E}"/>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0268D6CE-FE0A-2B4E-A458-E9DCE78D36C7}"/>
              </a:ext>
            </a:extLst>
          </p:cNvPr>
          <p:cNvSpPr>
            <a:spLocks noGrp="1"/>
          </p:cNvSpPr>
          <p:nvPr>
            <p:ph type="sldNum" sz="quarter" idx="12"/>
          </p:nvPr>
        </p:nvSpPr>
        <p:spPr/>
        <p:txBody>
          <a:bodyPr/>
          <a:lstStyle/>
          <a:p>
            <a:fld id="{1FBFA048-4285-8B4A-B09D-BA474F0CD997}" type="slidenum">
              <a:rPr lang="it-IT" smtClean="0"/>
              <a:t>‹N›</a:t>
            </a:fld>
            <a:endParaRPr lang="it-IT" dirty="0"/>
          </a:p>
        </p:txBody>
      </p:sp>
    </p:spTree>
    <p:extLst>
      <p:ext uri="{BB962C8B-B14F-4D97-AF65-F5344CB8AC3E}">
        <p14:creationId xmlns:p14="http://schemas.microsoft.com/office/powerpoint/2010/main" val="1954372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98ABCD-86B7-A749-BD0B-08BEE873753E}"/>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04C1E2D-11E7-AA42-A52C-BCCB42028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B16FCD05-8DC5-A341-978E-019F63EE6B6D}"/>
              </a:ext>
            </a:extLst>
          </p:cNvPr>
          <p:cNvSpPr>
            <a:spLocks noGrp="1"/>
          </p:cNvSpPr>
          <p:nvPr>
            <p:ph type="dt" sz="half" idx="10"/>
          </p:nvPr>
        </p:nvSpPr>
        <p:spPr/>
        <p:txBody>
          <a:bodyPr/>
          <a:lstStyle/>
          <a:p>
            <a:fld id="{E35D5BFB-F72B-644F-A753-0E8CF49CFDF9}" type="datetimeFigureOut">
              <a:rPr lang="it-IT" smtClean="0"/>
              <a:t>20/06/24</a:t>
            </a:fld>
            <a:endParaRPr lang="it-IT" dirty="0"/>
          </a:p>
        </p:txBody>
      </p:sp>
      <p:sp>
        <p:nvSpPr>
          <p:cNvPr id="5" name="Segnaposto piè di pagina 4">
            <a:extLst>
              <a:ext uri="{FF2B5EF4-FFF2-40B4-BE49-F238E27FC236}">
                <a16:creationId xmlns:a16="http://schemas.microsoft.com/office/drawing/2014/main" id="{76069746-0967-8143-9D02-B846D95FF75A}"/>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FCEA480E-D754-744E-AA25-5C7CA1FFECFF}"/>
              </a:ext>
            </a:extLst>
          </p:cNvPr>
          <p:cNvSpPr>
            <a:spLocks noGrp="1"/>
          </p:cNvSpPr>
          <p:nvPr>
            <p:ph type="sldNum" sz="quarter" idx="12"/>
          </p:nvPr>
        </p:nvSpPr>
        <p:spPr/>
        <p:txBody>
          <a:bodyPr/>
          <a:lstStyle/>
          <a:p>
            <a:fld id="{1FBFA048-4285-8B4A-B09D-BA474F0CD997}" type="slidenum">
              <a:rPr lang="it-IT" smtClean="0"/>
              <a:t>‹N›</a:t>
            </a:fld>
            <a:endParaRPr lang="it-IT" dirty="0"/>
          </a:p>
        </p:txBody>
      </p:sp>
    </p:spTree>
    <p:extLst>
      <p:ext uri="{BB962C8B-B14F-4D97-AF65-F5344CB8AC3E}">
        <p14:creationId xmlns:p14="http://schemas.microsoft.com/office/powerpoint/2010/main" val="2916228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EB6520-2803-3642-9025-3CF15697DFC9}"/>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6686C28-5DC4-234F-81C2-24E43EB0AFD5}"/>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84332AF-9AAA-5E41-9551-4928AD7291F6}"/>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D56324D-E6EA-1F4F-BF0F-B86C6894D1A2}"/>
              </a:ext>
            </a:extLst>
          </p:cNvPr>
          <p:cNvSpPr>
            <a:spLocks noGrp="1"/>
          </p:cNvSpPr>
          <p:nvPr>
            <p:ph type="dt" sz="half" idx="10"/>
          </p:nvPr>
        </p:nvSpPr>
        <p:spPr/>
        <p:txBody>
          <a:bodyPr/>
          <a:lstStyle/>
          <a:p>
            <a:fld id="{E35D5BFB-F72B-644F-A753-0E8CF49CFDF9}" type="datetimeFigureOut">
              <a:rPr lang="it-IT" smtClean="0"/>
              <a:t>20/06/24</a:t>
            </a:fld>
            <a:endParaRPr lang="it-IT" dirty="0"/>
          </a:p>
        </p:txBody>
      </p:sp>
      <p:sp>
        <p:nvSpPr>
          <p:cNvPr id="6" name="Segnaposto piè di pagina 5">
            <a:extLst>
              <a:ext uri="{FF2B5EF4-FFF2-40B4-BE49-F238E27FC236}">
                <a16:creationId xmlns:a16="http://schemas.microsoft.com/office/drawing/2014/main" id="{4CA548E2-4A97-5E45-B86B-B59679D0461A}"/>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BE5BE9BC-F01E-1C4E-B449-E93300E7566C}"/>
              </a:ext>
            </a:extLst>
          </p:cNvPr>
          <p:cNvSpPr>
            <a:spLocks noGrp="1"/>
          </p:cNvSpPr>
          <p:nvPr>
            <p:ph type="sldNum" sz="quarter" idx="12"/>
          </p:nvPr>
        </p:nvSpPr>
        <p:spPr/>
        <p:txBody>
          <a:bodyPr/>
          <a:lstStyle/>
          <a:p>
            <a:fld id="{1FBFA048-4285-8B4A-B09D-BA474F0CD997}" type="slidenum">
              <a:rPr lang="it-IT" smtClean="0"/>
              <a:t>‹N›</a:t>
            </a:fld>
            <a:endParaRPr lang="it-IT" dirty="0"/>
          </a:p>
        </p:txBody>
      </p:sp>
    </p:spTree>
    <p:extLst>
      <p:ext uri="{BB962C8B-B14F-4D97-AF65-F5344CB8AC3E}">
        <p14:creationId xmlns:p14="http://schemas.microsoft.com/office/powerpoint/2010/main" val="3996491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F15E12-8748-0C42-BF48-4780534082E6}"/>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D2E8DDB-3678-CA40-84E3-B62892DF51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B665C6BD-E411-2B4E-9621-97F99B126914}"/>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38F0E8E-7F0D-C04F-B311-E4B14A7358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E0FD802C-214A-4F41-AE75-7D08476F4FC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00920A1-55B4-374E-9189-F9D3E6A7B903}"/>
              </a:ext>
            </a:extLst>
          </p:cNvPr>
          <p:cNvSpPr>
            <a:spLocks noGrp="1"/>
          </p:cNvSpPr>
          <p:nvPr>
            <p:ph type="dt" sz="half" idx="10"/>
          </p:nvPr>
        </p:nvSpPr>
        <p:spPr/>
        <p:txBody>
          <a:bodyPr/>
          <a:lstStyle/>
          <a:p>
            <a:fld id="{E35D5BFB-F72B-644F-A753-0E8CF49CFDF9}" type="datetimeFigureOut">
              <a:rPr lang="it-IT" smtClean="0"/>
              <a:t>20/06/24</a:t>
            </a:fld>
            <a:endParaRPr lang="it-IT" dirty="0"/>
          </a:p>
        </p:txBody>
      </p:sp>
      <p:sp>
        <p:nvSpPr>
          <p:cNvPr id="8" name="Segnaposto piè di pagina 7">
            <a:extLst>
              <a:ext uri="{FF2B5EF4-FFF2-40B4-BE49-F238E27FC236}">
                <a16:creationId xmlns:a16="http://schemas.microsoft.com/office/drawing/2014/main" id="{72A2FEA1-579E-234B-BA2D-CE6AEB672116}"/>
              </a:ext>
            </a:extLst>
          </p:cNvPr>
          <p:cNvSpPr>
            <a:spLocks noGrp="1"/>
          </p:cNvSpPr>
          <p:nvPr>
            <p:ph type="ftr" sz="quarter" idx="11"/>
          </p:nvPr>
        </p:nvSpPr>
        <p:spPr/>
        <p:txBody>
          <a:bodyPr/>
          <a:lstStyle/>
          <a:p>
            <a:endParaRPr lang="it-IT" dirty="0"/>
          </a:p>
        </p:txBody>
      </p:sp>
      <p:sp>
        <p:nvSpPr>
          <p:cNvPr id="9" name="Segnaposto numero diapositiva 8">
            <a:extLst>
              <a:ext uri="{FF2B5EF4-FFF2-40B4-BE49-F238E27FC236}">
                <a16:creationId xmlns:a16="http://schemas.microsoft.com/office/drawing/2014/main" id="{1AE96310-DC90-4747-987B-3612FB32CF7B}"/>
              </a:ext>
            </a:extLst>
          </p:cNvPr>
          <p:cNvSpPr>
            <a:spLocks noGrp="1"/>
          </p:cNvSpPr>
          <p:nvPr>
            <p:ph type="sldNum" sz="quarter" idx="12"/>
          </p:nvPr>
        </p:nvSpPr>
        <p:spPr/>
        <p:txBody>
          <a:bodyPr/>
          <a:lstStyle/>
          <a:p>
            <a:fld id="{1FBFA048-4285-8B4A-B09D-BA474F0CD997}" type="slidenum">
              <a:rPr lang="it-IT" smtClean="0"/>
              <a:t>‹N›</a:t>
            </a:fld>
            <a:endParaRPr lang="it-IT" dirty="0"/>
          </a:p>
        </p:txBody>
      </p:sp>
    </p:spTree>
    <p:extLst>
      <p:ext uri="{BB962C8B-B14F-4D97-AF65-F5344CB8AC3E}">
        <p14:creationId xmlns:p14="http://schemas.microsoft.com/office/powerpoint/2010/main" val="2951994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1019E-C2E0-7A42-81C6-BE84E821B9B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DACAA2DC-1AC9-324F-8E5C-942FC087DCEB}"/>
              </a:ext>
            </a:extLst>
          </p:cNvPr>
          <p:cNvSpPr>
            <a:spLocks noGrp="1"/>
          </p:cNvSpPr>
          <p:nvPr>
            <p:ph type="dt" sz="half" idx="10"/>
          </p:nvPr>
        </p:nvSpPr>
        <p:spPr/>
        <p:txBody>
          <a:bodyPr/>
          <a:lstStyle/>
          <a:p>
            <a:fld id="{E35D5BFB-F72B-644F-A753-0E8CF49CFDF9}" type="datetimeFigureOut">
              <a:rPr lang="it-IT" smtClean="0"/>
              <a:t>20/06/24</a:t>
            </a:fld>
            <a:endParaRPr lang="it-IT" dirty="0"/>
          </a:p>
        </p:txBody>
      </p:sp>
      <p:sp>
        <p:nvSpPr>
          <p:cNvPr id="4" name="Segnaposto piè di pagina 3">
            <a:extLst>
              <a:ext uri="{FF2B5EF4-FFF2-40B4-BE49-F238E27FC236}">
                <a16:creationId xmlns:a16="http://schemas.microsoft.com/office/drawing/2014/main" id="{2F37B460-3786-E444-9485-E0D1C3D6ECCD}"/>
              </a:ext>
            </a:extLst>
          </p:cNvPr>
          <p:cNvSpPr>
            <a:spLocks noGrp="1"/>
          </p:cNvSpPr>
          <p:nvPr>
            <p:ph type="ftr" sz="quarter" idx="11"/>
          </p:nvPr>
        </p:nvSpPr>
        <p:spPr/>
        <p:txBody>
          <a:bodyPr/>
          <a:lstStyle/>
          <a:p>
            <a:endParaRPr lang="it-IT" dirty="0"/>
          </a:p>
        </p:txBody>
      </p:sp>
      <p:sp>
        <p:nvSpPr>
          <p:cNvPr id="5" name="Segnaposto numero diapositiva 4">
            <a:extLst>
              <a:ext uri="{FF2B5EF4-FFF2-40B4-BE49-F238E27FC236}">
                <a16:creationId xmlns:a16="http://schemas.microsoft.com/office/drawing/2014/main" id="{2C62041F-9679-7146-8EDB-44420279A702}"/>
              </a:ext>
            </a:extLst>
          </p:cNvPr>
          <p:cNvSpPr>
            <a:spLocks noGrp="1"/>
          </p:cNvSpPr>
          <p:nvPr>
            <p:ph type="sldNum" sz="quarter" idx="12"/>
          </p:nvPr>
        </p:nvSpPr>
        <p:spPr/>
        <p:txBody>
          <a:bodyPr/>
          <a:lstStyle/>
          <a:p>
            <a:fld id="{1FBFA048-4285-8B4A-B09D-BA474F0CD997}" type="slidenum">
              <a:rPr lang="it-IT" smtClean="0"/>
              <a:t>‹N›</a:t>
            </a:fld>
            <a:endParaRPr lang="it-IT" dirty="0"/>
          </a:p>
        </p:txBody>
      </p:sp>
    </p:spTree>
    <p:extLst>
      <p:ext uri="{BB962C8B-B14F-4D97-AF65-F5344CB8AC3E}">
        <p14:creationId xmlns:p14="http://schemas.microsoft.com/office/powerpoint/2010/main" val="155440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79DF736-083B-7244-805F-979C82A7ADE3}"/>
              </a:ext>
            </a:extLst>
          </p:cNvPr>
          <p:cNvSpPr>
            <a:spLocks noGrp="1"/>
          </p:cNvSpPr>
          <p:nvPr>
            <p:ph type="dt" sz="half" idx="10"/>
          </p:nvPr>
        </p:nvSpPr>
        <p:spPr/>
        <p:txBody>
          <a:bodyPr/>
          <a:lstStyle/>
          <a:p>
            <a:fld id="{E35D5BFB-F72B-644F-A753-0E8CF49CFDF9}" type="datetimeFigureOut">
              <a:rPr lang="it-IT" smtClean="0"/>
              <a:t>20/06/24</a:t>
            </a:fld>
            <a:endParaRPr lang="it-IT" dirty="0"/>
          </a:p>
        </p:txBody>
      </p:sp>
      <p:sp>
        <p:nvSpPr>
          <p:cNvPr id="3" name="Segnaposto piè di pagina 2">
            <a:extLst>
              <a:ext uri="{FF2B5EF4-FFF2-40B4-BE49-F238E27FC236}">
                <a16:creationId xmlns:a16="http://schemas.microsoft.com/office/drawing/2014/main" id="{B733FB63-EE32-1845-8AAD-0F3C4DEC1342}"/>
              </a:ext>
            </a:extLst>
          </p:cNvPr>
          <p:cNvSpPr>
            <a:spLocks noGrp="1"/>
          </p:cNvSpPr>
          <p:nvPr>
            <p:ph type="ftr" sz="quarter" idx="11"/>
          </p:nvPr>
        </p:nvSpPr>
        <p:spPr/>
        <p:txBody>
          <a:bodyPr/>
          <a:lstStyle/>
          <a:p>
            <a:endParaRPr lang="it-IT" dirty="0"/>
          </a:p>
        </p:txBody>
      </p:sp>
      <p:sp>
        <p:nvSpPr>
          <p:cNvPr id="4" name="Segnaposto numero diapositiva 3">
            <a:extLst>
              <a:ext uri="{FF2B5EF4-FFF2-40B4-BE49-F238E27FC236}">
                <a16:creationId xmlns:a16="http://schemas.microsoft.com/office/drawing/2014/main" id="{1979D426-7394-DF4A-AF8C-18D50DD3962E}"/>
              </a:ext>
            </a:extLst>
          </p:cNvPr>
          <p:cNvSpPr>
            <a:spLocks noGrp="1"/>
          </p:cNvSpPr>
          <p:nvPr>
            <p:ph type="sldNum" sz="quarter" idx="12"/>
          </p:nvPr>
        </p:nvSpPr>
        <p:spPr/>
        <p:txBody>
          <a:bodyPr/>
          <a:lstStyle/>
          <a:p>
            <a:fld id="{1FBFA048-4285-8B4A-B09D-BA474F0CD997}" type="slidenum">
              <a:rPr lang="it-IT" smtClean="0"/>
              <a:t>‹N›</a:t>
            </a:fld>
            <a:endParaRPr lang="it-IT" dirty="0"/>
          </a:p>
        </p:txBody>
      </p:sp>
    </p:spTree>
    <p:extLst>
      <p:ext uri="{BB962C8B-B14F-4D97-AF65-F5344CB8AC3E}">
        <p14:creationId xmlns:p14="http://schemas.microsoft.com/office/powerpoint/2010/main" val="1667720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3A1929-8E37-8B4A-BFCA-D26A37B35C5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FA60665-DAD5-4649-9DC2-60CE9EE99D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7ED17527-8E59-0F45-BBD6-C254804597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FF0E09B-3116-E246-87B5-B9A05CB2DCCB}"/>
              </a:ext>
            </a:extLst>
          </p:cNvPr>
          <p:cNvSpPr>
            <a:spLocks noGrp="1"/>
          </p:cNvSpPr>
          <p:nvPr>
            <p:ph type="dt" sz="half" idx="10"/>
          </p:nvPr>
        </p:nvSpPr>
        <p:spPr/>
        <p:txBody>
          <a:bodyPr/>
          <a:lstStyle/>
          <a:p>
            <a:fld id="{E35D5BFB-F72B-644F-A753-0E8CF49CFDF9}" type="datetimeFigureOut">
              <a:rPr lang="it-IT" smtClean="0"/>
              <a:t>20/06/24</a:t>
            </a:fld>
            <a:endParaRPr lang="it-IT" dirty="0"/>
          </a:p>
        </p:txBody>
      </p:sp>
      <p:sp>
        <p:nvSpPr>
          <p:cNvPr id="6" name="Segnaposto piè di pagina 5">
            <a:extLst>
              <a:ext uri="{FF2B5EF4-FFF2-40B4-BE49-F238E27FC236}">
                <a16:creationId xmlns:a16="http://schemas.microsoft.com/office/drawing/2014/main" id="{B4253040-B835-304C-A64B-0D1A51B1F897}"/>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87A85164-59C6-4043-BD74-838E8DB1060F}"/>
              </a:ext>
            </a:extLst>
          </p:cNvPr>
          <p:cNvSpPr>
            <a:spLocks noGrp="1"/>
          </p:cNvSpPr>
          <p:nvPr>
            <p:ph type="sldNum" sz="quarter" idx="12"/>
          </p:nvPr>
        </p:nvSpPr>
        <p:spPr/>
        <p:txBody>
          <a:bodyPr/>
          <a:lstStyle/>
          <a:p>
            <a:fld id="{1FBFA048-4285-8B4A-B09D-BA474F0CD997}" type="slidenum">
              <a:rPr lang="it-IT" smtClean="0"/>
              <a:t>‹N›</a:t>
            </a:fld>
            <a:endParaRPr lang="it-IT" dirty="0"/>
          </a:p>
        </p:txBody>
      </p:sp>
    </p:spTree>
    <p:extLst>
      <p:ext uri="{BB962C8B-B14F-4D97-AF65-F5344CB8AC3E}">
        <p14:creationId xmlns:p14="http://schemas.microsoft.com/office/powerpoint/2010/main" val="4161517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B237E7-35E4-AC42-9AF9-35D058F3506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586E4B8-20EE-704D-ADAD-B5710BA2D7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2AD40869-E42C-4D41-BBFA-F75F4F49D1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29C7D34-75B6-E942-9DCF-8512D4554802}"/>
              </a:ext>
            </a:extLst>
          </p:cNvPr>
          <p:cNvSpPr>
            <a:spLocks noGrp="1"/>
          </p:cNvSpPr>
          <p:nvPr>
            <p:ph type="dt" sz="half" idx="10"/>
          </p:nvPr>
        </p:nvSpPr>
        <p:spPr/>
        <p:txBody>
          <a:bodyPr/>
          <a:lstStyle/>
          <a:p>
            <a:fld id="{E35D5BFB-F72B-644F-A753-0E8CF49CFDF9}" type="datetimeFigureOut">
              <a:rPr lang="it-IT" smtClean="0"/>
              <a:t>20/06/24</a:t>
            </a:fld>
            <a:endParaRPr lang="it-IT" dirty="0"/>
          </a:p>
        </p:txBody>
      </p:sp>
      <p:sp>
        <p:nvSpPr>
          <p:cNvPr id="6" name="Segnaposto piè di pagina 5">
            <a:extLst>
              <a:ext uri="{FF2B5EF4-FFF2-40B4-BE49-F238E27FC236}">
                <a16:creationId xmlns:a16="http://schemas.microsoft.com/office/drawing/2014/main" id="{E9315F27-26AF-D542-A0CA-F53D9CF2DA51}"/>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BD4F3D3C-A247-1545-9F6F-DCE161E06AA9}"/>
              </a:ext>
            </a:extLst>
          </p:cNvPr>
          <p:cNvSpPr>
            <a:spLocks noGrp="1"/>
          </p:cNvSpPr>
          <p:nvPr>
            <p:ph type="sldNum" sz="quarter" idx="12"/>
          </p:nvPr>
        </p:nvSpPr>
        <p:spPr/>
        <p:txBody>
          <a:bodyPr/>
          <a:lstStyle/>
          <a:p>
            <a:fld id="{1FBFA048-4285-8B4A-B09D-BA474F0CD997}" type="slidenum">
              <a:rPr lang="it-IT" smtClean="0"/>
              <a:t>‹N›</a:t>
            </a:fld>
            <a:endParaRPr lang="it-IT" dirty="0"/>
          </a:p>
        </p:txBody>
      </p:sp>
    </p:spTree>
    <p:extLst>
      <p:ext uri="{BB962C8B-B14F-4D97-AF65-F5344CB8AC3E}">
        <p14:creationId xmlns:p14="http://schemas.microsoft.com/office/powerpoint/2010/main" val="2261190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91C8AADF-D4E7-5D43-8373-3ACD4457BA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390CC6F-4785-664E-A670-65B0713450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F1EDFD0-A1E5-004B-8CDE-1B88B10033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5D5BFB-F72B-644F-A753-0E8CF49CFDF9}" type="datetimeFigureOut">
              <a:rPr lang="it-IT" smtClean="0"/>
              <a:t>20/06/24</a:t>
            </a:fld>
            <a:endParaRPr lang="it-IT" dirty="0"/>
          </a:p>
        </p:txBody>
      </p:sp>
      <p:sp>
        <p:nvSpPr>
          <p:cNvPr id="5" name="Segnaposto piè di pagina 4">
            <a:extLst>
              <a:ext uri="{FF2B5EF4-FFF2-40B4-BE49-F238E27FC236}">
                <a16:creationId xmlns:a16="http://schemas.microsoft.com/office/drawing/2014/main" id="{921A0082-C8AF-0347-B715-FF4E55811B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egnaposto numero diapositiva 5">
            <a:extLst>
              <a:ext uri="{FF2B5EF4-FFF2-40B4-BE49-F238E27FC236}">
                <a16:creationId xmlns:a16="http://schemas.microsoft.com/office/drawing/2014/main" id="{B7306F36-4141-0C4B-8DFE-BBE3DA3B4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BFA048-4285-8B4A-B09D-BA474F0CD997}" type="slidenum">
              <a:rPr lang="it-IT" smtClean="0"/>
              <a:t>‹N›</a:t>
            </a:fld>
            <a:endParaRPr lang="it-IT" dirty="0"/>
          </a:p>
        </p:txBody>
      </p:sp>
    </p:spTree>
    <p:extLst>
      <p:ext uri="{BB962C8B-B14F-4D97-AF65-F5344CB8AC3E}">
        <p14:creationId xmlns:p14="http://schemas.microsoft.com/office/powerpoint/2010/main" val="478329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crdownload"/><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2.crdownload"/><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crdownload"/><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crdownload"/><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crdownload"/><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crdownload"/><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crdownload"/><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2.crdownload"/><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crdownload"/><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2.crdownload"/><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crdownload"/><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crdownload"/><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image" Target="../media/image2.crdownload"/><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crdownload"/><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crdownload"/><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crdownload"/><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2.crdownload"/><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crdownload"/><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crdownload"/><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2.crdownload"/><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crdownload"/><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crdownload"/><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crdownload"/><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9" name="Rectangle 3093">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6" name="Picture 4">
            <a:extLst>
              <a:ext uri="{FF2B5EF4-FFF2-40B4-BE49-F238E27FC236}">
                <a16:creationId xmlns:a16="http://schemas.microsoft.com/office/drawing/2014/main" id="{9F29DD61-A9E2-D7EB-3AE5-54BADE64B6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86" t="9091" r="21678"/>
          <a:stretch/>
        </p:blipFill>
        <p:spPr bwMode="auto">
          <a:xfrm>
            <a:off x="0"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3110" name="Rectangle 3095">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asellaDiTesto 3">
            <a:extLst>
              <a:ext uri="{FF2B5EF4-FFF2-40B4-BE49-F238E27FC236}">
                <a16:creationId xmlns:a16="http://schemas.microsoft.com/office/drawing/2014/main" id="{3BA77740-C991-A7C6-86BF-9F72114E06A4}"/>
              </a:ext>
            </a:extLst>
          </p:cNvPr>
          <p:cNvSpPr txBox="1"/>
          <p:nvPr/>
        </p:nvSpPr>
        <p:spPr>
          <a:xfrm>
            <a:off x="7336727" y="256807"/>
            <a:ext cx="4379595" cy="3204134"/>
          </a:xfrm>
          <a:prstGeom prst="rect">
            <a:avLst/>
          </a:prstGeom>
          <a:solidFill>
            <a:schemeClr val="tx1"/>
          </a:solidFill>
        </p:spPr>
        <p:txBody>
          <a:bodyPr vert="horz" lIns="91440" tIns="45720" rIns="91440" bIns="45720" rtlCol="0" anchor="b">
            <a:normAutofit/>
          </a:bodyPr>
          <a:lstStyle/>
          <a:p>
            <a:pPr algn="r">
              <a:lnSpc>
                <a:spcPct val="90000"/>
              </a:lnSpc>
              <a:spcBef>
                <a:spcPct val="0"/>
              </a:spcBef>
              <a:spcAft>
                <a:spcPts val="600"/>
              </a:spcAft>
            </a:pPr>
            <a:r>
              <a:rPr lang="en-US" sz="3900" b="1" i="0" u="none" strike="noStrike" dirty="0">
                <a:solidFill>
                  <a:srgbClr val="C00000"/>
                </a:solidFill>
                <a:effectLst/>
                <a:latin typeface=""/>
                <a:ea typeface="+mj-ea"/>
                <a:cs typeface="+mj-cs"/>
              </a:rPr>
              <a:t>Netflix Big Data Analytics Project </a:t>
            </a:r>
          </a:p>
          <a:p>
            <a:pPr>
              <a:lnSpc>
                <a:spcPct val="90000"/>
              </a:lnSpc>
              <a:spcBef>
                <a:spcPct val="0"/>
              </a:spcBef>
              <a:spcAft>
                <a:spcPts val="600"/>
              </a:spcAft>
            </a:pPr>
            <a:endParaRPr lang="en-US" sz="1400" dirty="0">
              <a:solidFill>
                <a:schemeClr val="bg1"/>
              </a:solidFill>
              <a:latin typeface=""/>
              <a:ea typeface="+mj-ea"/>
              <a:cs typeface="+mj-cs"/>
            </a:endParaRPr>
          </a:p>
          <a:p>
            <a:pPr algn="r">
              <a:lnSpc>
                <a:spcPct val="90000"/>
              </a:lnSpc>
              <a:spcBef>
                <a:spcPct val="0"/>
              </a:spcBef>
              <a:spcAft>
                <a:spcPts val="600"/>
              </a:spcAft>
            </a:pPr>
            <a:r>
              <a:rPr lang="en-US" sz="2400" b="0" i="0" u="none" strike="noStrike" dirty="0">
                <a:solidFill>
                  <a:schemeClr val="bg1"/>
                </a:solidFill>
                <a:effectLst/>
                <a:latin typeface=""/>
                <a:ea typeface="+mj-ea"/>
                <a:cs typeface="+mj-cs"/>
              </a:rPr>
              <a:t>Scalable Exploration and Insight Extraction from Streaming Content</a:t>
            </a:r>
            <a:endParaRPr lang="en-US" sz="2400" dirty="0">
              <a:solidFill>
                <a:schemeClr val="bg1"/>
              </a:solidFill>
              <a:latin typeface=""/>
              <a:ea typeface="+mj-ea"/>
              <a:cs typeface="+mj-cs"/>
            </a:endParaRPr>
          </a:p>
        </p:txBody>
      </p:sp>
      <p:sp>
        <p:nvSpPr>
          <p:cNvPr id="3098" name="Rectangle 309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100" name="Rectangle 309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Sottotitolo 2">
            <a:extLst>
              <a:ext uri="{FF2B5EF4-FFF2-40B4-BE49-F238E27FC236}">
                <a16:creationId xmlns:a16="http://schemas.microsoft.com/office/drawing/2014/main" id="{F5FD0CC2-24A6-5B63-A12E-06E8BC6BE164}"/>
              </a:ext>
            </a:extLst>
          </p:cNvPr>
          <p:cNvSpPr txBox="1">
            <a:spLocks/>
          </p:cNvSpPr>
          <p:nvPr/>
        </p:nvSpPr>
        <p:spPr>
          <a:xfrm>
            <a:off x="7692962" y="5928222"/>
            <a:ext cx="4023360" cy="34781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solidFill>
                <a:latin typeface="+mj-lt"/>
                <a:cs typeface="Arial" panose="020B0604020202020204" pitchFamily="34" charset="0"/>
              </a:rPr>
              <a:t>Giuseppe Nato                   2023/2024</a:t>
            </a:r>
          </a:p>
        </p:txBody>
      </p:sp>
      <p:sp>
        <p:nvSpPr>
          <p:cNvPr id="7" name="Rettangolo 6">
            <a:extLst>
              <a:ext uri="{FF2B5EF4-FFF2-40B4-BE49-F238E27FC236}">
                <a16:creationId xmlns:a16="http://schemas.microsoft.com/office/drawing/2014/main" id="{642BAFA4-D74E-F787-8C7B-99D627CC6E5F}"/>
              </a:ext>
            </a:extLst>
          </p:cNvPr>
          <p:cNvSpPr/>
          <p:nvPr/>
        </p:nvSpPr>
        <p:spPr>
          <a:xfrm>
            <a:off x="7780020" y="518550"/>
            <a:ext cx="1295400" cy="42862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dirty="0"/>
          </a:p>
        </p:txBody>
      </p:sp>
      <p:cxnSp>
        <p:nvCxnSpPr>
          <p:cNvPr id="9" name="Connettore 1 8">
            <a:extLst>
              <a:ext uri="{FF2B5EF4-FFF2-40B4-BE49-F238E27FC236}">
                <a16:creationId xmlns:a16="http://schemas.microsoft.com/office/drawing/2014/main" id="{779DF739-2418-F2C0-CCF9-382870C65D2E}"/>
              </a:ext>
            </a:extLst>
          </p:cNvPr>
          <p:cNvCxnSpPr>
            <a:cxnSpLocks/>
          </p:cNvCxnSpPr>
          <p:nvPr/>
        </p:nvCxnSpPr>
        <p:spPr>
          <a:xfrm>
            <a:off x="7568565" y="5532120"/>
            <a:ext cx="408969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36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0A1235-58F5-46A0-AC31-E4750A7AFC71}"/>
              </a:ext>
            </a:extLst>
          </p:cNvPr>
          <p:cNvSpPr>
            <a:spLocks noGrp="1"/>
          </p:cNvSpPr>
          <p:nvPr>
            <p:ph type="title"/>
          </p:nvPr>
        </p:nvSpPr>
        <p:spPr>
          <a:xfrm>
            <a:off x="0" y="0"/>
            <a:ext cx="12192000" cy="511730"/>
          </a:xfrm>
          <a:solidFill>
            <a:schemeClr val="tx1">
              <a:lumMod val="95000"/>
              <a:lumOff val="5000"/>
            </a:schemeClr>
          </a:solidFill>
        </p:spPr>
        <p:txBody>
          <a:bodyPr>
            <a:normAutofit/>
          </a:bodyPr>
          <a:lstStyle/>
          <a:p>
            <a:pPr algn="ctr"/>
            <a:r>
              <a:rPr lang="it-IT" sz="1800" dirty="0">
                <a:solidFill>
                  <a:schemeClr val="bg1"/>
                </a:solidFill>
                <a:latin typeface="+mn-lt"/>
                <a:cs typeface="Times New Roman" panose="02020603050405020304" pitchFamily="18" charset="0"/>
              </a:rPr>
              <a:t>SANBOX EXTRACTIONS</a:t>
            </a:r>
            <a:r>
              <a:rPr lang="it-IT" sz="1800" dirty="0">
                <a:solidFill>
                  <a:schemeClr val="bg1"/>
                </a:solidFill>
                <a:latin typeface="Times New Roman" panose="02020603050405020304" pitchFamily="18" charset="0"/>
                <a:cs typeface="Times New Roman" panose="02020603050405020304" pitchFamily="18" charset="0"/>
              </a:rPr>
              <a:t> </a:t>
            </a:r>
            <a:endParaRPr lang="it-IT" sz="3200" dirty="0">
              <a:solidFill>
                <a:schemeClr val="bg1"/>
              </a:solidFill>
              <a:latin typeface="Times New Roman" panose="02020603050405020304" pitchFamily="18" charset="0"/>
              <a:cs typeface="Times New Roman" panose="02020603050405020304" pitchFamily="18" charset="0"/>
            </a:endParaRPr>
          </a:p>
        </p:txBody>
      </p:sp>
      <p:sp>
        <p:nvSpPr>
          <p:cNvPr id="5" name="Titolo 1">
            <a:extLst>
              <a:ext uri="{FF2B5EF4-FFF2-40B4-BE49-F238E27FC236}">
                <a16:creationId xmlns:a16="http://schemas.microsoft.com/office/drawing/2014/main" id="{4ADD055E-1DF4-41F2-AA58-B562D0014A3D}"/>
              </a:ext>
            </a:extLst>
          </p:cNvPr>
          <p:cNvSpPr txBox="1">
            <a:spLocks/>
          </p:cNvSpPr>
          <p:nvPr/>
        </p:nvSpPr>
        <p:spPr>
          <a:xfrm>
            <a:off x="0" y="6550223"/>
            <a:ext cx="12192000" cy="307777"/>
          </a:xfrm>
          <a:prstGeom prst="rect">
            <a:avLst/>
          </a:prstGeom>
          <a:solidFill>
            <a:schemeClr val="tx1">
              <a:lumMod val="95000"/>
              <a:lumOff val="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200" dirty="0">
                <a:solidFill>
                  <a:schemeClr val="bg1"/>
                </a:solidFill>
              </a:rPr>
              <a:t>Academic Year 2023/2024</a:t>
            </a:r>
          </a:p>
        </p:txBody>
      </p:sp>
      <p:sp>
        <p:nvSpPr>
          <p:cNvPr id="12" name="CasellaDiTesto 11">
            <a:extLst>
              <a:ext uri="{FF2B5EF4-FFF2-40B4-BE49-F238E27FC236}">
                <a16:creationId xmlns:a16="http://schemas.microsoft.com/office/drawing/2014/main" id="{49A405EB-D83D-EE48-97BC-653C6F55EA29}"/>
              </a:ext>
            </a:extLst>
          </p:cNvPr>
          <p:cNvSpPr txBox="1"/>
          <p:nvPr/>
        </p:nvSpPr>
        <p:spPr>
          <a:xfrm>
            <a:off x="103833" y="6550222"/>
            <a:ext cx="1111523" cy="276999"/>
          </a:xfrm>
          <a:prstGeom prst="rect">
            <a:avLst/>
          </a:prstGeom>
          <a:noFill/>
        </p:spPr>
        <p:txBody>
          <a:bodyPr wrap="none" rtlCol="0">
            <a:spAutoFit/>
          </a:bodyPr>
          <a:lstStyle/>
          <a:p>
            <a:r>
              <a:rPr lang="it-IT" sz="1200" dirty="0">
                <a:solidFill>
                  <a:schemeClr val="bg1"/>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380481" y="6573305"/>
            <a:ext cx="617477" cy="261610"/>
          </a:xfrm>
          <a:prstGeom prst="rect">
            <a:avLst/>
          </a:prstGeom>
          <a:noFill/>
        </p:spPr>
        <p:txBody>
          <a:bodyPr wrap="none" rtlCol="0">
            <a:spAutoFit/>
          </a:bodyPr>
          <a:lstStyle/>
          <a:p>
            <a:r>
              <a:rPr lang="it-IT" sz="1100" dirty="0">
                <a:solidFill>
                  <a:schemeClr val="bg1"/>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2"/>
          <a:srcRect b="34226"/>
          <a:stretch/>
        </p:blipFill>
        <p:spPr>
          <a:xfrm>
            <a:off x="11550015" y="66031"/>
            <a:ext cx="447943" cy="379668"/>
          </a:xfrm>
          <a:prstGeom prst="rect">
            <a:avLst/>
          </a:prstGeom>
        </p:spPr>
      </p:pic>
      <p:pic>
        <p:nvPicPr>
          <p:cNvPr id="4" name="Immagine 3">
            <a:extLst>
              <a:ext uri="{FF2B5EF4-FFF2-40B4-BE49-F238E27FC236}">
                <a16:creationId xmlns:a16="http://schemas.microsoft.com/office/drawing/2014/main" id="{334EE808-304D-3DEA-6DA8-3BD2C3D5F47E}"/>
              </a:ext>
            </a:extLst>
          </p:cNvPr>
          <p:cNvPicPr>
            <a:picLocks noChangeAspect="1"/>
          </p:cNvPicPr>
          <p:nvPr/>
        </p:nvPicPr>
        <p:blipFill>
          <a:blip r:embed="rId3"/>
          <a:stretch>
            <a:fillRect/>
          </a:stretch>
        </p:blipFill>
        <p:spPr>
          <a:xfrm>
            <a:off x="4351559" y="90765"/>
            <a:ext cx="279400" cy="330200"/>
          </a:xfrm>
          <a:prstGeom prst="rect">
            <a:avLst/>
          </a:prstGeom>
        </p:spPr>
      </p:pic>
      <p:sp>
        <p:nvSpPr>
          <p:cNvPr id="6" name="CasellaDiTesto 5">
            <a:extLst>
              <a:ext uri="{FF2B5EF4-FFF2-40B4-BE49-F238E27FC236}">
                <a16:creationId xmlns:a16="http://schemas.microsoft.com/office/drawing/2014/main" id="{B6DFFE60-AD58-12BF-5BDE-17F3A4C37A74}"/>
              </a:ext>
            </a:extLst>
          </p:cNvPr>
          <p:cNvSpPr txBox="1"/>
          <p:nvPr/>
        </p:nvSpPr>
        <p:spPr>
          <a:xfrm>
            <a:off x="297875" y="775121"/>
            <a:ext cx="11894125" cy="2371996"/>
          </a:xfrm>
          <a:prstGeom prst="rect">
            <a:avLst/>
          </a:prstGeom>
          <a:noFill/>
        </p:spPr>
        <p:txBody>
          <a:bodyPr wrap="square" rtlCol="0">
            <a:spAutoFit/>
          </a:bodyPr>
          <a:lstStyle/>
          <a:p>
            <a:pPr algn="l"/>
            <a:r>
              <a:rPr lang="it-IT" sz="1200" i="0" u="none" strike="noStrike" dirty="0">
                <a:solidFill>
                  <a:srgbClr val="000000"/>
                </a:solidFill>
                <a:effectLst/>
              </a:rPr>
              <a:t>After cleaning the dataset and compute the metrics, we used MongoDB for long-term storage. Specifically, we stored:</a:t>
            </a:r>
          </a:p>
          <a:p>
            <a:pPr algn="l"/>
            <a:endParaRPr lang="it-IT" sz="1200" b="1" i="0" u="none" strike="noStrike" dirty="0">
              <a:solidFill>
                <a:srgbClr val="000000"/>
              </a:solidFill>
              <a:effectLst/>
            </a:endParaRPr>
          </a:p>
          <a:p>
            <a:pPr marL="671513" indent="-233363" algn="l">
              <a:buFont typeface="+mj-lt"/>
              <a:buAutoNum type="arabicPeriod"/>
            </a:pPr>
            <a:r>
              <a:rPr lang="it-IT" sz="1200" i="0" u="none" strike="noStrike" dirty="0">
                <a:solidFill>
                  <a:srgbClr val="000000"/>
                </a:solidFill>
                <a:effectLst/>
              </a:rPr>
              <a:t>The cleaned dataset.</a:t>
            </a:r>
          </a:p>
          <a:p>
            <a:pPr marL="671513" indent="-233363" algn="l">
              <a:buFont typeface="+mj-lt"/>
              <a:buAutoNum type="arabicPeriod"/>
            </a:pPr>
            <a:r>
              <a:rPr lang="it-IT" sz="1200" i="0" u="none" strike="noStrike" dirty="0">
                <a:solidFill>
                  <a:srgbClr val="000000"/>
                </a:solidFill>
                <a:effectLst/>
              </a:rPr>
              <a:t>The output of the MapReduce job.</a:t>
            </a:r>
          </a:p>
          <a:p>
            <a:pPr marL="671513" indent="-233363" algn="l">
              <a:buFont typeface="+mj-lt"/>
              <a:buAutoNum type="arabicPeriod"/>
            </a:pPr>
            <a:r>
              <a:rPr lang="it-IT" sz="1200" i="0" u="none" strike="noStrike" dirty="0">
                <a:solidFill>
                  <a:srgbClr val="000000"/>
                </a:solidFill>
                <a:effectLst/>
              </a:rPr>
              <a:t>A sandbox as a representative sample equal to 50% of the data, to be used for future analyses.</a:t>
            </a:r>
          </a:p>
          <a:p>
            <a:pPr algn="l">
              <a:buFont typeface="+mj-lt"/>
              <a:buAutoNum type="arabicPeriod"/>
            </a:pPr>
            <a:endParaRPr lang="it-IT" sz="1200" b="0" i="0" u="none" strike="noStrike" dirty="0">
              <a:solidFill>
                <a:srgbClr val="000000"/>
              </a:solidFill>
              <a:effectLst/>
            </a:endParaRPr>
          </a:p>
          <a:p>
            <a:pPr algn="l"/>
            <a:r>
              <a:rPr lang="it-IT" sz="1200" b="0" i="0" u="none" strike="noStrike" dirty="0">
                <a:solidFill>
                  <a:srgbClr val="000000"/>
                </a:solidFill>
                <a:effectLst/>
                <a:latin typeface="-webkit-standard"/>
              </a:rPr>
              <a:t>We named the dataset</a:t>
            </a:r>
            <a:r>
              <a:rPr lang="it-IT" sz="1200" b="1" i="0" u="none" strike="noStrike" dirty="0">
                <a:solidFill>
                  <a:srgbClr val="000000"/>
                </a:solidFill>
                <a:effectLst/>
                <a:latin typeface="-webkit-standard"/>
              </a:rPr>
              <a:t> Netflix</a:t>
            </a:r>
            <a:r>
              <a:rPr lang="it-IT" sz="1200" b="0" i="0" u="none" strike="noStrike" dirty="0">
                <a:solidFill>
                  <a:srgbClr val="000000"/>
                </a:solidFill>
                <a:effectLst/>
                <a:latin typeface="-webkit-standard"/>
              </a:rPr>
              <a:t>, which includes three distinct collections. </a:t>
            </a:r>
            <a:r>
              <a:rPr lang="it-IT" sz="1200" b="0" i="0" u="none" strike="noStrike" dirty="0">
                <a:solidFill>
                  <a:srgbClr val="000000"/>
                </a:solidFill>
                <a:effectLst/>
              </a:rPr>
              <a:t>:</a:t>
            </a:r>
          </a:p>
          <a:p>
            <a:pPr algn="l">
              <a:buFont typeface="Arial" panose="020B0604020202020204" pitchFamily="34" charset="0"/>
              <a:buChar char="•"/>
            </a:pPr>
            <a:endParaRPr lang="it-IT" sz="1200" b="1" i="0" u="none" strike="noStrike" dirty="0">
              <a:solidFill>
                <a:srgbClr val="000000"/>
              </a:solidFill>
              <a:effectLst/>
            </a:endParaRPr>
          </a:p>
          <a:p>
            <a:pPr marL="669925" indent="-168275" algn="l">
              <a:lnSpc>
                <a:spcPct val="150000"/>
              </a:lnSpc>
              <a:buFont typeface="Arial" panose="020B0604020202020204" pitchFamily="34" charset="0"/>
              <a:buChar char="•"/>
            </a:pPr>
            <a:r>
              <a:rPr lang="it-IT" sz="1200" b="1" i="0" u="none" strike="noStrike" dirty="0">
                <a:solidFill>
                  <a:srgbClr val="000000"/>
                </a:solidFill>
                <a:effectLst/>
              </a:rPr>
              <a:t>Films</a:t>
            </a:r>
            <a:endParaRPr lang="it-IT" sz="1200" b="0" i="0" u="none" strike="noStrike" dirty="0">
              <a:solidFill>
                <a:srgbClr val="000000"/>
              </a:solidFill>
              <a:effectLst/>
            </a:endParaRPr>
          </a:p>
          <a:p>
            <a:pPr marL="669925" indent="-168275" algn="l">
              <a:lnSpc>
                <a:spcPct val="150000"/>
              </a:lnSpc>
              <a:buFont typeface="Arial" panose="020B0604020202020204" pitchFamily="34" charset="0"/>
              <a:buChar char="•"/>
            </a:pPr>
            <a:r>
              <a:rPr lang="it-IT" sz="1200" b="1" i="0" u="none" strike="noStrike" dirty="0">
                <a:solidFill>
                  <a:srgbClr val="000000"/>
                </a:solidFill>
                <a:effectLst/>
              </a:rPr>
              <a:t>Sandbox</a:t>
            </a:r>
            <a:endParaRPr lang="it-IT" sz="1200" b="0" i="0" u="none" strike="noStrike" dirty="0">
              <a:solidFill>
                <a:srgbClr val="000000"/>
              </a:solidFill>
              <a:effectLst/>
            </a:endParaRPr>
          </a:p>
          <a:p>
            <a:pPr marL="669925" indent="-168275" algn="l">
              <a:lnSpc>
                <a:spcPct val="150000"/>
              </a:lnSpc>
              <a:buFont typeface="Arial" panose="020B0604020202020204" pitchFamily="34" charset="0"/>
              <a:buChar char="•"/>
            </a:pPr>
            <a:r>
              <a:rPr lang="it-IT" sz="1200" b="1" i="0" u="none" strike="noStrike" dirty="0">
                <a:solidFill>
                  <a:srgbClr val="000000"/>
                </a:solidFill>
                <a:effectLst/>
              </a:rPr>
              <a:t>CountWord</a:t>
            </a:r>
            <a:endParaRPr lang="it-IT" sz="1200" b="0" i="0" u="none" strike="noStrike" dirty="0">
              <a:solidFill>
                <a:srgbClr val="000000"/>
              </a:solidFill>
              <a:effectLst/>
            </a:endParaRPr>
          </a:p>
        </p:txBody>
      </p:sp>
      <p:sp>
        <p:nvSpPr>
          <p:cNvPr id="7" name="CasellaDiTesto 6">
            <a:extLst>
              <a:ext uri="{FF2B5EF4-FFF2-40B4-BE49-F238E27FC236}">
                <a16:creationId xmlns:a16="http://schemas.microsoft.com/office/drawing/2014/main" id="{CB4BD869-0737-10C5-27E2-8C79D45B274E}"/>
              </a:ext>
            </a:extLst>
          </p:cNvPr>
          <p:cNvSpPr txBox="1"/>
          <p:nvPr/>
        </p:nvSpPr>
        <p:spPr>
          <a:xfrm>
            <a:off x="297875" y="3564868"/>
            <a:ext cx="11275582" cy="276999"/>
          </a:xfrm>
          <a:prstGeom prst="rect">
            <a:avLst/>
          </a:prstGeom>
          <a:noFill/>
        </p:spPr>
        <p:txBody>
          <a:bodyPr wrap="square" rtlCol="0">
            <a:spAutoFit/>
          </a:bodyPr>
          <a:lstStyle/>
          <a:p>
            <a:r>
              <a:rPr lang="it-IT" sz="1200" dirty="0">
                <a:solidFill>
                  <a:srgbClr val="000000"/>
                </a:solidFill>
                <a:latin typeface="-webkit-standard"/>
              </a:rPr>
              <a:t>W</a:t>
            </a:r>
            <a:r>
              <a:rPr lang="it-IT" sz="1200" b="0" i="0" u="none" strike="noStrike" dirty="0">
                <a:solidFill>
                  <a:srgbClr val="000000"/>
                </a:solidFill>
                <a:effectLst/>
                <a:latin typeface="-webkit-standard"/>
              </a:rPr>
              <a:t>e used PyMongo to connect to MongoDB and retrieve the data from the Sandbox collection. This data was then converted into a Pandas DataFrame to facilitate analysis.</a:t>
            </a:r>
            <a:endParaRPr lang="en-GB" sz="1200" dirty="0"/>
          </a:p>
        </p:txBody>
      </p:sp>
      <p:pic>
        <p:nvPicPr>
          <p:cNvPr id="10" name="Immagine 9">
            <a:extLst>
              <a:ext uri="{FF2B5EF4-FFF2-40B4-BE49-F238E27FC236}">
                <a16:creationId xmlns:a16="http://schemas.microsoft.com/office/drawing/2014/main" id="{EF6BD0DE-5786-DF49-7FF7-7A16262F7166}"/>
              </a:ext>
            </a:extLst>
          </p:cNvPr>
          <p:cNvPicPr>
            <a:picLocks noChangeAspect="1"/>
          </p:cNvPicPr>
          <p:nvPr/>
        </p:nvPicPr>
        <p:blipFill>
          <a:blip r:embed="rId4"/>
          <a:stretch>
            <a:fillRect/>
          </a:stretch>
        </p:blipFill>
        <p:spPr>
          <a:xfrm>
            <a:off x="2399207" y="4026533"/>
            <a:ext cx="4463504" cy="2179458"/>
          </a:xfrm>
          <a:prstGeom prst="rect">
            <a:avLst/>
          </a:prstGeom>
        </p:spPr>
      </p:pic>
      <p:pic>
        <p:nvPicPr>
          <p:cNvPr id="13" name="Immagine 12" descr="Immagine che contiene testo, schermata, Carattere, numero&#10;&#10;Descrizione generata automaticamente">
            <a:extLst>
              <a:ext uri="{FF2B5EF4-FFF2-40B4-BE49-F238E27FC236}">
                <a16:creationId xmlns:a16="http://schemas.microsoft.com/office/drawing/2014/main" id="{77F2B573-2068-602B-D143-84D17C10F217}"/>
              </a:ext>
            </a:extLst>
          </p:cNvPr>
          <p:cNvPicPr>
            <a:picLocks noChangeAspect="1"/>
          </p:cNvPicPr>
          <p:nvPr/>
        </p:nvPicPr>
        <p:blipFill>
          <a:blip r:embed="rId5"/>
          <a:stretch>
            <a:fillRect/>
          </a:stretch>
        </p:blipFill>
        <p:spPr>
          <a:xfrm>
            <a:off x="6862711" y="4047200"/>
            <a:ext cx="2926887" cy="2158791"/>
          </a:xfrm>
          <a:prstGeom prst="rect">
            <a:avLst/>
          </a:prstGeom>
        </p:spPr>
      </p:pic>
    </p:spTree>
    <p:extLst>
      <p:ext uri="{BB962C8B-B14F-4D97-AF65-F5344CB8AC3E}">
        <p14:creationId xmlns:p14="http://schemas.microsoft.com/office/powerpoint/2010/main" val="3297640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par>
                                <p:cTn id="18" presetID="9"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0A1235-58F5-46A0-AC31-E4750A7AFC71}"/>
              </a:ext>
            </a:extLst>
          </p:cNvPr>
          <p:cNvSpPr>
            <a:spLocks noGrp="1"/>
          </p:cNvSpPr>
          <p:nvPr>
            <p:ph type="title"/>
          </p:nvPr>
        </p:nvSpPr>
        <p:spPr>
          <a:xfrm>
            <a:off x="0" y="0"/>
            <a:ext cx="12192000" cy="511730"/>
          </a:xfrm>
          <a:solidFill>
            <a:schemeClr val="tx1">
              <a:lumMod val="95000"/>
              <a:lumOff val="5000"/>
            </a:schemeClr>
          </a:solidFill>
        </p:spPr>
        <p:txBody>
          <a:bodyPr>
            <a:normAutofit/>
          </a:bodyPr>
          <a:lstStyle/>
          <a:p>
            <a:pPr algn="ctr"/>
            <a:r>
              <a:rPr lang="it-IT" sz="1800" dirty="0">
                <a:solidFill>
                  <a:schemeClr val="bg1"/>
                </a:solidFill>
                <a:latin typeface="+mn-lt"/>
                <a:cs typeface="Times New Roman" panose="02020603050405020304" pitchFamily="18" charset="0"/>
              </a:rPr>
              <a:t>SANDBOX ANALYSIS </a:t>
            </a:r>
            <a:endParaRPr lang="it-IT" sz="3200" dirty="0">
              <a:solidFill>
                <a:schemeClr val="bg1"/>
              </a:solidFill>
              <a:latin typeface="Times New Roman" panose="02020603050405020304" pitchFamily="18" charset="0"/>
              <a:cs typeface="Times New Roman" panose="02020603050405020304" pitchFamily="18" charset="0"/>
            </a:endParaRPr>
          </a:p>
        </p:txBody>
      </p:sp>
      <p:sp>
        <p:nvSpPr>
          <p:cNvPr id="5" name="Titolo 1">
            <a:extLst>
              <a:ext uri="{FF2B5EF4-FFF2-40B4-BE49-F238E27FC236}">
                <a16:creationId xmlns:a16="http://schemas.microsoft.com/office/drawing/2014/main" id="{4ADD055E-1DF4-41F2-AA58-B562D0014A3D}"/>
              </a:ext>
            </a:extLst>
          </p:cNvPr>
          <p:cNvSpPr txBox="1">
            <a:spLocks/>
          </p:cNvSpPr>
          <p:nvPr/>
        </p:nvSpPr>
        <p:spPr>
          <a:xfrm>
            <a:off x="0" y="6550223"/>
            <a:ext cx="12192000" cy="307777"/>
          </a:xfrm>
          <a:prstGeom prst="rect">
            <a:avLst/>
          </a:prstGeom>
          <a:solidFill>
            <a:schemeClr val="tx1">
              <a:lumMod val="95000"/>
              <a:lumOff val="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200" dirty="0">
                <a:solidFill>
                  <a:schemeClr val="bg1"/>
                </a:solidFill>
              </a:rPr>
              <a:t>Academic Year 2023/2024</a:t>
            </a:r>
          </a:p>
        </p:txBody>
      </p:sp>
      <p:sp>
        <p:nvSpPr>
          <p:cNvPr id="12" name="CasellaDiTesto 11">
            <a:extLst>
              <a:ext uri="{FF2B5EF4-FFF2-40B4-BE49-F238E27FC236}">
                <a16:creationId xmlns:a16="http://schemas.microsoft.com/office/drawing/2014/main" id="{49A405EB-D83D-EE48-97BC-653C6F55EA29}"/>
              </a:ext>
            </a:extLst>
          </p:cNvPr>
          <p:cNvSpPr txBox="1"/>
          <p:nvPr/>
        </p:nvSpPr>
        <p:spPr>
          <a:xfrm>
            <a:off x="103833" y="6550222"/>
            <a:ext cx="1111523" cy="276999"/>
          </a:xfrm>
          <a:prstGeom prst="rect">
            <a:avLst/>
          </a:prstGeom>
          <a:noFill/>
        </p:spPr>
        <p:txBody>
          <a:bodyPr wrap="none" rtlCol="0">
            <a:spAutoFit/>
          </a:bodyPr>
          <a:lstStyle/>
          <a:p>
            <a:r>
              <a:rPr lang="it-IT" sz="1200" dirty="0">
                <a:solidFill>
                  <a:schemeClr val="bg1"/>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380481" y="6573305"/>
            <a:ext cx="617477" cy="261610"/>
          </a:xfrm>
          <a:prstGeom prst="rect">
            <a:avLst/>
          </a:prstGeom>
          <a:noFill/>
        </p:spPr>
        <p:txBody>
          <a:bodyPr wrap="none" rtlCol="0">
            <a:spAutoFit/>
          </a:bodyPr>
          <a:lstStyle/>
          <a:p>
            <a:r>
              <a:rPr lang="it-IT" sz="1100" dirty="0">
                <a:solidFill>
                  <a:schemeClr val="bg1"/>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2"/>
          <a:srcRect b="34226"/>
          <a:stretch/>
        </p:blipFill>
        <p:spPr>
          <a:xfrm>
            <a:off x="11550015" y="66031"/>
            <a:ext cx="447943" cy="379668"/>
          </a:xfrm>
          <a:prstGeom prst="rect">
            <a:avLst/>
          </a:prstGeom>
        </p:spPr>
      </p:pic>
      <p:sp>
        <p:nvSpPr>
          <p:cNvPr id="3" name="Rettangolo con angoli arrotondati 2">
            <a:extLst>
              <a:ext uri="{FF2B5EF4-FFF2-40B4-BE49-F238E27FC236}">
                <a16:creationId xmlns:a16="http://schemas.microsoft.com/office/drawing/2014/main" id="{DE8C461C-BFC8-2531-54FF-E0BF8259BBAF}"/>
              </a:ext>
            </a:extLst>
          </p:cNvPr>
          <p:cNvSpPr/>
          <p:nvPr/>
        </p:nvSpPr>
        <p:spPr>
          <a:xfrm>
            <a:off x="4644641" y="124220"/>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4</a:t>
            </a:r>
          </a:p>
        </p:txBody>
      </p:sp>
      <p:sp>
        <p:nvSpPr>
          <p:cNvPr id="4" name="CasellaDiTesto 3">
            <a:extLst>
              <a:ext uri="{FF2B5EF4-FFF2-40B4-BE49-F238E27FC236}">
                <a16:creationId xmlns:a16="http://schemas.microsoft.com/office/drawing/2014/main" id="{3BD952E8-11D8-FD06-539A-B05A46E14507}"/>
              </a:ext>
            </a:extLst>
          </p:cNvPr>
          <p:cNvSpPr txBox="1"/>
          <p:nvPr/>
        </p:nvSpPr>
        <p:spPr>
          <a:xfrm>
            <a:off x="372292" y="708926"/>
            <a:ext cx="7872187" cy="830997"/>
          </a:xfrm>
          <a:prstGeom prst="rect">
            <a:avLst/>
          </a:prstGeom>
          <a:noFill/>
        </p:spPr>
        <p:txBody>
          <a:bodyPr wrap="square" rtlCol="0">
            <a:spAutoFit/>
          </a:bodyPr>
          <a:lstStyle/>
          <a:p>
            <a:r>
              <a:rPr lang="it-IT" sz="1200" b="1" i="0" dirty="0">
                <a:solidFill>
                  <a:srgbClr val="000000"/>
                </a:solidFill>
                <a:effectLst/>
              </a:rPr>
              <a:t>Exploratory Data Analysis and Visualization</a:t>
            </a:r>
          </a:p>
          <a:p>
            <a:endParaRPr lang="it-IT" sz="1200" b="1" i="0" dirty="0">
              <a:solidFill>
                <a:srgbClr val="000000"/>
              </a:solidFill>
              <a:effectLst/>
            </a:endParaRPr>
          </a:p>
          <a:p>
            <a:r>
              <a:rPr lang="it-IT" sz="1200" dirty="0"/>
              <a:t>We conducted an exploratory data analysis to understand the value distributions and uncover significant insights guiding further analysis. The visualizations helped identify trends and key relationships between variables, such as</a:t>
            </a:r>
            <a:r>
              <a:rPr lang="it-IT" sz="1200" b="0" i="0" u="none" strike="noStrike" dirty="0">
                <a:solidFill>
                  <a:srgbClr val="000000"/>
                </a:solidFill>
                <a:effectLst/>
                <a:latin typeface="-webkit-standard"/>
              </a:rPr>
              <a:t>:</a:t>
            </a:r>
            <a:endParaRPr lang="en-GB" sz="1200" dirty="0"/>
          </a:p>
        </p:txBody>
      </p:sp>
      <p:pic>
        <p:nvPicPr>
          <p:cNvPr id="15" name="Immagine 14" descr="Immagine che contiene schermata, testo, software, Pagina Web&#10;&#10;Descrizione generata automaticamente">
            <a:extLst>
              <a:ext uri="{FF2B5EF4-FFF2-40B4-BE49-F238E27FC236}">
                <a16:creationId xmlns:a16="http://schemas.microsoft.com/office/drawing/2014/main" id="{A21BD377-B3FD-75B9-C410-9367BF5DCCBC}"/>
              </a:ext>
            </a:extLst>
          </p:cNvPr>
          <p:cNvPicPr>
            <a:picLocks noChangeAspect="1"/>
          </p:cNvPicPr>
          <p:nvPr/>
        </p:nvPicPr>
        <p:blipFill rotWithShape="1">
          <a:blip r:embed="rId3"/>
          <a:srcRect l="11998" t="36693" r="45228" b="21569"/>
          <a:stretch/>
        </p:blipFill>
        <p:spPr>
          <a:xfrm>
            <a:off x="269130" y="2976471"/>
            <a:ext cx="3878598" cy="1584292"/>
          </a:xfrm>
          <a:prstGeom prst="rect">
            <a:avLst/>
          </a:prstGeom>
        </p:spPr>
      </p:pic>
      <p:pic>
        <p:nvPicPr>
          <p:cNvPr id="17" name="Immagine 16" descr="Immagine che contiene schermata, testo, software, Pagina Web&#10;&#10;Descrizione generata automaticamente">
            <a:extLst>
              <a:ext uri="{FF2B5EF4-FFF2-40B4-BE49-F238E27FC236}">
                <a16:creationId xmlns:a16="http://schemas.microsoft.com/office/drawing/2014/main" id="{4B7F2264-7B76-72C8-6CCB-032947C47280}"/>
              </a:ext>
            </a:extLst>
          </p:cNvPr>
          <p:cNvPicPr>
            <a:picLocks noChangeAspect="1"/>
          </p:cNvPicPr>
          <p:nvPr/>
        </p:nvPicPr>
        <p:blipFill rotWithShape="1">
          <a:blip r:embed="rId4"/>
          <a:srcRect l="11452" t="35562" r="44917" b="21569"/>
          <a:stretch/>
        </p:blipFill>
        <p:spPr>
          <a:xfrm>
            <a:off x="224189" y="4739127"/>
            <a:ext cx="3923539" cy="1613740"/>
          </a:xfrm>
          <a:prstGeom prst="rect">
            <a:avLst/>
          </a:prstGeom>
        </p:spPr>
      </p:pic>
      <p:pic>
        <p:nvPicPr>
          <p:cNvPr id="18" name="Immagine 17">
            <a:extLst>
              <a:ext uri="{FF2B5EF4-FFF2-40B4-BE49-F238E27FC236}">
                <a16:creationId xmlns:a16="http://schemas.microsoft.com/office/drawing/2014/main" id="{A85212EC-D636-0308-C658-CBB01F4ECDC0}"/>
              </a:ext>
            </a:extLst>
          </p:cNvPr>
          <p:cNvPicPr>
            <a:picLocks noChangeAspect="1"/>
          </p:cNvPicPr>
          <p:nvPr/>
        </p:nvPicPr>
        <p:blipFill rotWithShape="1">
          <a:blip r:embed="rId5"/>
          <a:srcRect l="14576" t="24641" r="49039" b="2762"/>
          <a:stretch/>
        </p:blipFill>
        <p:spPr>
          <a:xfrm>
            <a:off x="4308386" y="2976471"/>
            <a:ext cx="3983421" cy="3327068"/>
          </a:xfrm>
          <a:prstGeom prst="rect">
            <a:avLst/>
          </a:prstGeom>
        </p:spPr>
      </p:pic>
      <p:pic>
        <p:nvPicPr>
          <p:cNvPr id="4098" name="Picture 2">
            <a:extLst>
              <a:ext uri="{FF2B5EF4-FFF2-40B4-BE49-F238E27FC236}">
                <a16:creationId xmlns:a16="http://schemas.microsoft.com/office/drawing/2014/main" id="{AAB9AD6A-7A1F-062F-E372-2EBB6FEE77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4537" y="778037"/>
            <a:ext cx="1911201" cy="1979306"/>
          </a:xfrm>
          <a:prstGeom prst="rect">
            <a:avLst/>
          </a:prstGeom>
          <a:noFill/>
          <a:extLst>
            <a:ext uri="{909E8E84-426E-40DD-AFC4-6F175D3DCCD1}">
              <a14:hiddenFill xmlns:a14="http://schemas.microsoft.com/office/drawing/2010/main">
                <a:solidFill>
                  <a:srgbClr val="FFFFFF"/>
                </a:solidFill>
              </a14:hiddenFill>
            </a:ext>
          </a:extLst>
        </p:spPr>
      </p:pic>
      <p:pic>
        <p:nvPicPr>
          <p:cNvPr id="20" name="Immagine 19" descr="Immagine che contiene schermata, testo, software, Pagina Web&#10;&#10;Descrizione generata automaticamente">
            <a:extLst>
              <a:ext uri="{FF2B5EF4-FFF2-40B4-BE49-F238E27FC236}">
                <a16:creationId xmlns:a16="http://schemas.microsoft.com/office/drawing/2014/main" id="{A7192923-DA0B-CEBE-ECB5-A6028CD609E8}"/>
              </a:ext>
            </a:extLst>
          </p:cNvPr>
          <p:cNvPicPr>
            <a:picLocks noChangeAspect="1"/>
          </p:cNvPicPr>
          <p:nvPr/>
        </p:nvPicPr>
        <p:blipFill rotWithShape="1">
          <a:blip r:embed="rId7"/>
          <a:srcRect l="14492" t="22176" r="51538" b="3747"/>
          <a:stretch/>
        </p:blipFill>
        <p:spPr>
          <a:xfrm>
            <a:off x="8452465" y="3023650"/>
            <a:ext cx="3515346" cy="3208962"/>
          </a:xfrm>
          <a:prstGeom prst="rect">
            <a:avLst/>
          </a:prstGeom>
        </p:spPr>
      </p:pic>
      <p:pic>
        <p:nvPicPr>
          <p:cNvPr id="21" name="Immagine 20" descr="Immagine che contiene schermata, testo, software, Pagina Web&#10;&#10;Descrizione generata automaticamente">
            <a:extLst>
              <a:ext uri="{FF2B5EF4-FFF2-40B4-BE49-F238E27FC236}">
                <a16:creationId xmlns:a16="http://schemas.microsoft.com/office/drawing/2014/main" id="{B8ED0E7A-E653-2767-4CF9-288A25C3076B}"/>
              </a:ext>
            </a:extLst>
          </p:cNvPr>
          <p:cNvPicPr>
            <a:picLocks noChangeAspect="1"/>
          </p:cNvPicPr>
          <p:nvPr/>
        </p:nvPicPr>
        <p:blipFill rotWithShape="1">
          <a:blip r:embed="rId4"/>
          <a:srcRect l="33442" t="76154" r="63038" b="22165"/>
          <a:stretch/>
        </p:blipFill>
        <p:spPr>
          <a:xfrm>
            <a:off x="2138289" y="4552480"/>
            <a:ext cx="316523" cy="63305"/>
          </a:xfrm>
          <a:prstGeom prst="rect">
            <a:avLst/>
          </a:prstGeom>
        </p:spPr>
      </p:pic>
      <p:sp>
        <p:nvSpPr>
          <p:cNvPr id="22" name="CasellaDiTesto 21">
            <a:extLst>
              <a:ext uri="{FF2B5EF4-FFF2-40B4-BE49-F238E27FC236}">
                <a16:creationId xmlns:a16="http://schemas.microsoft.com/office/drawing/2014/main" id="{BA822C36-B2E7-0A7D-E633-6C600499F404}"/>
              </a:ext>
            </a:extLst>
          </p:cNvPr>
          <p:cNvSpPr txBox="1"/>
          <p:nvPr/>
        </p:nvSpPr>
        <p:spPr>
          <a:xfrm>
            <a:off x="659594" y="1663265"/>
            <a:ext cx="7872187" cy="1077218"/>
          </a:xfrm>
          <a:prstGeom prst="rect">
            <a:avLst/>
          </a:prstGeom>
          <a:noFill/>
        </p:spPr>
        <p:txBody>
          <a:bodyPr wrap="square" rtlCol="0">
            <a:spAutoFit/>
          </a:bodyPr>
          <a:lstStyle/>
          <a:p>
            <a:pPr marL="171450" indent="-171450" algn="l">
              <a:buFont typeface="Arial" panose="020B0604020202020204" pitchFamily="34" charset="0"/>
              <a:buChar char="•"/>
            </a:pPr>
            <a:r>
              <a:rPr lang="it-IT" sz="1200" i="0" u="none" strike="noStrike" dirty="0">
                <a:solidFill>
                  <a:srgbClr val="000000"/>
                </a:solidFill>
                <a:effectLst/>
              </a:rPr>
              <a:t>The dataframe shows a prevalence of movies over shows.</a:t>
            </a:r>
          </a:p>
          <a:p>
            <a:pPr marL="171450" indent="-171450" algn="l">
              <a:buFont typeface="Arial" panose="020B0604020202020204" pitchFamily="34" charset="0"/>
              <a:buChar char="•"/>
            </a:pPr>
            <a:endParaRPr lang="it-IT" sz="500" i="0" u="none" strike="noStrike" dirty="0">
              <a:solidFill>
                <a:srgbClr val="000000"/>
              </a:solidFill>
              <a:effectLst/>
            </a:endParaRPr>
          </a:p>
          <a:p>
            <a:pPr marL="171450" indent="-171450" algn="l">
              <a:buFont typeface="Arial" panose="020B0604020202020204" pitchFamily="34" charset="0"/>
              <a:buChar char="•"/>
            </a:pPr>
            <a:r>
              <a:rPr lang="it-IT" sz="1200" i="0" u="none" strike="noStrike" dirty="0">
                <a:solidFill>
                  <a:srgbClr val="000000"/>
                </a:solidFill>
                <a:effectLst/>
              </a:rPr>
              <a:t>The most represented genre is "Drama", with the highest number of titles for both movies and shows.</a:t>
            </a:r>
          </a:p>
          <a:p>
            <a:pPr marL="171450" indent="-171450" algn="l">
              <a:buFont typeface="Arial" panose="020B0604020202020204" pitchFamily="34" charset="0"/>
              <a:buChar char="•"/>
            </a:pPr>
            <a:endParaRPr lang="it-IT" sz="500" i="0" u="none" strike="noStrike" dirty="0">
              <a:solidFill>
                <a:srgbClr val="000000"/>
              </a:solidFill>
              <a:effectLst/>
            </a:endParaRPr>
          </a:p>
          <a:p>
            <a:pPr marL="171450" indent="-171450" algn="l">
              <a:buFont typeface="Arial" panose="020B0604020202020204" pitchFamily="34" charset="0"/>
              <a:buChar char="•"/>
            </a:pPr>
            <a:r>
              <a:rPr lang="it-IT" sz="1200" i="0" u="none" strike="noStrike" dirty="0">
                <a:solidFill>
                  <a:srgbClr val="000000"/>
                </a:solidFill>
                <a:effectLst/>
              </a:rPr>
              <a:t>The country with the highest number of produced titles is "United States" for both movies and shows.</a:t>
            </a:r>
          </a:p>
          <a:p>
            <a:pPr marL="171450" indent="-171450" algn="l">
              <a:buFont typeface="Arial" panose="020B0604020202020204" pitchFamily="34" charset="0"/>
              <a:buChar char="•"/>
            </a:pPr>
            <a:endParaRPr lang="it-IT" sz="500" i="0" u="none" strike="noStrike" dirty="0">
              <a:solidFill>
                <a:srgbClr val="000000"/>
              </a:solidFill>
              <a:effectLst/>
            </a:endParaRPr>
          </a:p>
          <a:p>
            <a:pPr marL="171450" indent="-171450" algn="l">
              <a:buFont typeface="Arial" panose="020B0604020202020204" pitchFamily="34" charset="0"/>
              <a:buChar char="•"/>
            </a:pPr>
            <a:r>
              <a:rPr lang="it-IT" sz="1200" i="0" u="none" strike="noStrike" dirty="0">
                <a:solidFill>
                  <a:srgbClr val="000000"/>
                </a:solidFill>
                <a:effectLst/>
              </a:rPr>
              <a:t>The most common age certification is "TV-MA" for shows, while the majority of movies do not have an age certification</a:t>
            </a:r>
            <a:r>
              <a:rPr lang="it-IT" sz="1200" b="0" i="0" u="none" strike="noStrike" dirty="0">
                <a:solidFill>
                  <a:srgbClr val="000000"/>
                </a:solidFill>
                <a:effectLst/>
                <a:latin typeface="-webkit-standard"/>
              </a:rPr>
              <a:t>.</a:t>
            </a:r>
          </a:p>
        </p:txBody>
      </p:sp>
    </p:spTree>
    <p:extLst>
      <p:ext uri="{BB962C8B-B14F-4D97-AF65-F5344CB8AC3E}">
        <p14:creationId xmlns:p14="http://schemas.microsoft.com/office/powerpoint/2010/main" val="3552453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dissolve">
                                      <p:cBhvr>
                                        <p:cTn id="12" dur="500"/>
                                        <p:tgtEl>
                                          <p:spTgt spid="2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dissolve">
                                      <p:cBhvr>
                                        <p:cTn id="17" dur="500"/>
                                        <p:tgtEl>
                                          <p:spTgt spid="409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2">
                                            <p:txEl>
                                              <p:pRg st="2" end="2"/>
                                            </p:txEl>
                                          </p:spTgt>
                                        </p:tgtEl>
                                        <p:attrNameLst>
                                          <p:attrName>style.visibility</p:attrName>
                                        </p:attrNameLst>
                                      </p:cBhvr>
                                      <p:to>
                                        <p:strVal val="visible"/>
                                      </p:to>
                                    </p:set>
                                    <p:animEffect transition="in" filter="dissolve">
                                      <p:cBhvr>
                                        <p:cTn id="22" dur="500"/>
                                        <p:tgtEl>
                                          <p:spTgt spid="2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par>
                                <p:cTn id="28" presetID="9"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dissolve">
                                      <p:cBhvr>
                                        <p:cTn id="30" dur="500"/>
                                        <p:tgtEl>
                                          <p:spTgt spid="17"/>
                                        </p:tgtEl>
                                      </p:cBhvr>
                                    </p:animEffect>
                                  </p:childTnLst>
                                </p:cTn>
                              </p:par>
                              <p:par>
                                <p:cTn id="31" presetID="9"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dissolv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2">
                                            <p:txEl>
                                              <p:pRg st="4" end="4"/>
                                            </p:txEl>
                                          </p:spTgt>
                                        </p:tgtEl>
                                        <p:attrNameLst>
                                          <p:attrName>style.visibility</p:attrName>
                                        </p:attrNameLst>
                                      </p:cBhvr>
                                      <p:to>
                                        <p:strVal val="visible"/>
                                      </p:to>
                                    </p:set>
                                    <p:animEffect transition="in" filter="dissolve">
                                      <p:cBhvr>
                                        <p:cTn id="38" dur="500"/>
                                        <p:tgtEl>
                                          <p:spTgt spid="22">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2">
                                            <p:txEl>
                                              <p:pRg st="6" end="6"/>
                                            </p:txEl>
                                          </p:spTgt>
                                        </p:tgtEl>
                                        <p:attrNameLst>
                                          <p:attrName>style.visibility</p:attrName>
                                        </p:attrNameLst>
                                      </p:cBhvr>
                                      <p:to>
                                        <p:strVal val="visible"/>
                                      </p:to>
                                    </p:set>
                                    <p:animEffect transition="in" filter="dissolve">
                                      <p:cBhvr>
                                        <p:cTn id="48" dur="500"/>
                                        <p:tgtEl>
                                          <p:spTgt spid="22">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dissolv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0A1235-58F5-46A0-AC31-E4750A7AFC71}"/>
              </a:ext>
            </a:extLst>
          </p:cNvPr>
          <p:cNvSpPr>
            <a:spLocks noGrp="1"/>
          </p:cNvSpPr>
          <p:nvPr>
            <p:ph type="title"/>
          </p:nvPr>
        </p:nvSpPr>
        <p:spPr>
          <a:xfrm>
            <a:off x="0" y="0"/>
            <a:ext cx="12192000" cy="511730"/>
          </a:xfrm>
          <a:solidFill>
            <a:schemeClr val="tx1">
              <a:lumMod val="95000"/>
              <a:lumOff val="5000"/>
            </a:schemeClr>
          </a:solidFill>
        </p:spPr>
        <p:txBody>
          <a:bodyPr>
            <a:normAutofit/>
          </a:bodyPr>
          <a:lstStyle/>
          <a:p>
            <a:pPr algn="ctr"/>
            <a:r>
              <a:rPr lang="it-IT" sz="1800" dirty="0">
                <a:solidFill>
                  <a:schemeClr val="bg1"/>
                </a:solidFill>
                <a:latin typeface="+mn-lt"/>
                <a:cs typeface="Times New Roman" panose="02020603050405020304" pitchFamily="18" charset="0"/>
              </a:rPr>
              <a:t>ANALYSIS SANDBOX </a:t>
            </a:r>
            <a:endParaRPr lang="it-IT" sz="3200" dirty="0">
              <a:solidFill>
                <a:schemeClr val="bg1"/>
              </a:solidFill>
              <a:latin typeface="Times New Roman" panose="02020603050405020304" pitchFamily="18" charset="0"/>
              <a:cs typeface="Times New Roman" panose="02020603050405020304" pitchFamily="18" charset="0"/>
            </a:endParaRPr>
          </a:p>
        </p:txBody>
      </p:sp>
      <p:sp>
        <p:nvSpPr>
          <p:cNvPr id="5" name="Titolo 1">
            <a:extLst>
              <a:ext uri="{FF2B5EF4-FFF2-40B4-BE49-F238E27FC236}">
                <a16:creationId xmlns:a16="http://schemas.microsoft.com/office/drawing/2014/main" id="{4ADD055E-1DF4-41F2-AA58-B562D0014A3D}"/>
              </a:ext>
            </a:extLst>
          </p:cNvPr>
          <p:cNvSpPr txBox="1">
            <a:spLocks/>
          </p:cNvSpPr>
          <p:nvPr/>
        </p:nvSpPr>
        <p:spPr>
          <a:xfrm>
            <a:off x="0" y="6550223"/>
            <a:ext cx="12192000" cy="307777"/>
          </a:xfrm>
          <a:prstGeom prst="rect">
            <a:avLst/>
          </a:prstGeom>
          <a:solidFill>
            <a:schemeClr val="tx1">
              <a:lumMod val="95000"/>
              <a:lumOff val="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200" dirty="0">
                <a:solidFill>
                  <a:schemeClr val="bg1"/>
                </a:solidFill>
              </a:rPr>
              <a:t>Academic Year 2023/2024</a:t>
            </a:r>
          </a:p>
        </p:txBody>
      </p:sp>
      <p:sp>
        <p:nvSpPr>
          <p:cNvPr id="12" name="CasellaDiTesto 11">
            <a:extLst>
              <a:ext uri="{FF2B5EF4-FFF2-40B4-BE49-F238E27FC236}">
                <a16:creationId xmlns:a16="http://schemas.microsoft.com/office/drawing/2014/main" id="{49A405EB-D83D-EE48-97BC-653C6F55EA29}"/>
              </a:ext>
            </a:extLst>
          </p:cNvPr>
          <p:cNvSpPr txBox="1"/>
          <p:nvPr/>
        </p:nvSpPr>
        <p:spPr>
          <a:xfrm>
            <a:off x="103833" y="6550222"/>
            <a:ext cx="1111523" cy="276999"/>
          </a:xfrm>
          <a:prstGeom prst="rect">
            <a:avLst/>
          </a:prstGeom>
          <a:noFill/>
        </p:spPr>
        <p:txBody>
          <a:bodyPr wrap="none" rtlCol="0">
            <a:spAutoFit/>
          </a:bodyPr>
          <a:lstStyle/>
          <a:p>
            <a:r>
              <a:rPr lang="it-IT" sz="1200" dirty="0">
                <a:solidFill>
                  <a:schemeClr val="bg1"/>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380481" y="6573305"/>
            <a:ext cx="617477" cy="261610"/>
          </a:xfrm>
          <a:prstGeom prst="rect">
            <a:avLst/>
          </a:prstGeom>
          <a:noFill/>
        </p:spPr>
        <p:txBody>
          <a:bodyPr wrap="none" rtlCol="0">
            <a:spAutoFit/>
          </a:bodyPr>
          <a:lstStyle/>
          <a:p>
            <a:r>
              <a:rPr lang="it-IT" sz="1100" dirty="0">
                <a:solidFill>
                  <a:schemeClr val="bg1"/>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2"/>
          <a:srcRect b="34226"/>
          <a:stretch/>
        </p:blipFill>
        <p:spPr>
          <a:xfrm>
            <a:off x="11550015" y="66031"/>
            <a:ext cx="447943" cy="379668"/>
          </a:xfrm>
          <a:prstGeom prst="rect">
            <a:avLst/>
          </a:prstGeom>
        </p:spPr>
      </p:pic>
      <p:sp>
        <p:nvSpPr>
          <p:cNvPr id="3" name="Rettangolo con angoli arrotondati 2">
            <a:extLst>
              <a:ext uri="{FF2B5EF4-FFF2-40B4-BE49-F238E27FC236}">
                <a16:creationId xmlns:a16="http://schemas.microsoft.com/office/drawing/2014/main" id="{DE8C461C-BFC8-2531-54FF-E0BF8259BBAF}"/>
              </a:ext>
            </a:extLst>
          </p:cNvPr>
          <p:cNvSpPr/>
          <p:nvPr/>
        </p:nvSpPr>
        <p:spPr>
          <a:xfrm>
            <a:off x="4644641" y="124220"/>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4</a:t>
            </a:r>
          </a:p>
        </p:txBody>
      </p:sp>
      <p:pic>
        <p:nvPicPr>
          <p:cNvPr id="6" name="Picture 4">
            <a:extLst>
              <a:ext uri="{FF2B5EF4-FFF2-40B4-BE49-F238E27FC236}">
                <a16:creationId xmlns:a16="http://schemas.microsoft.com/office/drawing/2014/main" id="{9C3BCE7D-E3EF-C3A6-67D5-7DB8CA971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7884" y="687311"/>
            <a:ext cx="3503841" cy="2081323"/>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AF1FE0E8-C2E0-A2C5-5D14-2576F379DD1E}"/>
              </a:ext>
            </a:extLst>
          </p:cNvPr>
          <p:cNvSpPr txBox="1"/>
          <p:nvPr/>
        </p:nvSpPr>
        <p:spPr>
          <a:xfrm>
            <a:off x="384429" y="684412"/>
            <a:ext cx="7571758" cy="2446824"/>
          </a:xfrm>
          <a:prstGeom prst="rect">
            <a:avLst/>
          </a:prstGeom>
          <a:noFill/>
        </p:spPr>
        <p:txBody>
          <a:bodyPr wrap="square" rtlCol="0">
            <a:spAutoFit/>
          </a:bodyPr>
          <a:lstStyle/>
          <a:p>
            <a:pPr algn="l"/>
            <a:endParaRPr lang="it-IT" sz="1200" b="0" i="0" u="none" strike="noStrike" dirty="0">
              <a:solidFill>
                <a:srgbClr val="000000"/>
              </a:solidFill>
              <a:effectLst/>
            </a:endParaRPr>
          </a:p>
          <a:p>
            <a:pPr marL="285750" indent="-285750" algn="l">
              <a:buFont typeface="Arial" panose="020B0604020202020204" pitchFamily="34" charset="0"/>
              <a:buChar char="•"/>
            </a:pPr>
            <a:r>
              <a:rPr lang="it-IT" sz="1200" b="0" i="0" u="none" strike="noStrike" dirty="0">
                <a:solidFill>
                  <a:srgbClr val="000000"/>
                </a:solidFill>
                <a:effectLst/>
                <a:latin typeface="-webkit-standard"/>
              </a:rPr>
              <a:t>Exponential increase in the production of movies and TV shows from 2000 to 2019, followed by a marked decline in 2020 likely due to the COVID-19 pandemic</a:t>
            </a:r>
          </a:p>
          <a:p>
            <a:pPr marL="285750" indent="-285750" algn="l">
              <a:buFont typeface="Arial" panose="020B0604020202020204" pitchFamily="34" charset="0"/>
              <a:buChar char="•"/>
            </a:pPr>
            <a:endParaRPr lang="it-IT" sz="500" b="0" i="0" u="none" strike="noStrike" dirty="0">
              <a:solidFill>
                <a:srgbClr val="000000"/>
              </a:solidFill>
              <a:effectLst/>
            </a:endParaRPr>
          </a:p>
          <a:p>
            <a:pPr marL="285750" indent="-285750" algn="l">
              <a:buFont typeface="Arial" panose="020B0604020202020204" pitchFamily="34" charset="0"/>
              <a:buChar char="•"/>
            </a:pPr>
            <a:r>
              <a:rPr lang="it-IT" sz="1200" b="0" i="0" u="none" strike="noStrike" dirty="0">
                <a:solidFill>
                  <a:srgbClr val="000000"/>
                </a:solidFill>
                <a:effectLst/>
                <a:latin typeface="-webkit-standard"/>
              </a:rPr>
              <a:t>Movies with a duration between 90 and 130 minutes tend to have higher IMDb scores, while for TV shows, there is no strong correlation between episode duration and IMDb scores.</a:t>
            </a:r>
          </a:p>
          <a:p>
            <a:pPr marL="285750" indent="-285750" algn="l">
              <a:buFont typeface="Arial" panose="020B0604020202020204" pitchFamily="34" charset="0"/>
              <a:buChar char="•"/>
            </a:pPr>
            <a:endParaRPr lang="it-IT" sz="500" b="0" i="0" u="none" strike="noStrike" dirty="0">
              <a:solidFill>
                <a:srgbClr val="000000"/>
              </a:solidFill>
              <a:effectLst/>
              <a:latin typeface="-webkit-standard"/>
            </a:endParaRPr>
          </a:p>
          <a:p>
            <a:pPr marL="285750" indent="-285750" algn="l">
              <a:buFont typeface="Arial" panose="020B0604020202020204" pitchFamily="34" charset="0"/>
              <a:buChar char="•"/>
            </a:pPr>
            <a:r>
              <a:rPr lang="it-IT" sz="1200" b="0" i="0" u="none" strike="noStrike" dirty="0">
                <a:solidFill>
                  <a:srgbClr val="000000"/>
                </a:solidFill>
                <a:effectLst/>
                <a:latin typeface="-webkit-standard"/>
              </a:rPr>
              <a:t>Popularity on TMDb is not strongly correlated with cast size for movies and TV shows, indicating that other factors influence success more significantly.</a:t>
            </a:r>
          </a:p>
          <a:p>
            <a:pPr marL="285750" indent="-285750" algn="l">
              <a:buFont typeface="Arial" panose="020B0604020202020204" pitchFamily="34" charset="0"/>
              <a:buChar char="•"/>
            </a:pPr>
            <a:endParaRPr lang="it-IT" sz="500" b="0" i="0" u="none" strike="noStrike" dirty="0">
              <a:solidFill>
                <a:srgbClr val="000000"/>
              </a:solidFill>
              <a:effectLst/>
              <a:latin typeface="-webkit-standard"/>
            </a:endParaRPr>
          </a:p>
          <a:p>
            <a:pPr marL="285750" indent="-285750" algn="l">
              <a:buFont typeface="Arial" panose="020B0604020202020204" pitchFamily="34" charset="0"/>
              <a:buChar char="•"/>
            </a:pPr>
            <a:r>
              <a:rPr lang="it-IT" sz="1200" b="0" i="0" u="none" strike="noStrike" dirty="0">
                <a:solidFill>
                  <a:srgbClr val="000000"/>
                </a:solidFill>
                <a:effectLst/>
                <a:latin typeface="-webkit-standard"/>
              </a:rPr>
              <a:t>The charts show a positive correlation between IMDb and TMDb scores for movies and shows, with greater consistency for medium and high scores, but variability for low scores, suggesting that in the future, we might consider averaging the two scores for a more balanced evaluation.</a:t>
            </a:r>
            <a:endParaRPr lang="it-IT" sz="1200" b="0" i="0" u="none" strike="noStrike" dirty="0">
              <a:solidFill>
                <a:srgbClr val="000000"/>
              </a:solidFill>
              <a:effectLst/>
            </a:endParaRPr>
          </a:p>
          <a:p>
            <a:endParaRPr lang="en-GB" dirty="0"/>
          </a:p>
        </p:txBody>
      </p:sp>
      <p:pic>
        <p:nvPicPr>
          <p:cNvPr id="6152" name="Picture 8">
            <a:extLst>
              <a:ext uri="{FF2B5EF4-FFF2-40B4-BE49-F238E27FC236}">
                <a16:creationId xmlns:a16="http://schemas.microsoft.com/office/drawing/2014/main" id="{1349DFBF-E1D3-7F3A-6A50-16EAB8FC7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225" y="2915826"/>
            <a:ext cx="3496429" cy="3496429"/>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72160AA3-2801-6CF2-B0BC-4F68EA1A75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7785" y="2915826"/>
            <a:ext cx="3496429" cy="3496429"/>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D02E9951-3E4F-337D-567A-194DB99F15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3586" y="2915825"/>
            <a:ext cx="3496429" cy="3496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011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dissolve">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dissolv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52"/>
                                        </p:tgtEl>
                                        <p:attrNameLst>
                                          <p:attrName>style.visibility</p:attrName>
                                        </p:attrNameLst>
                                      </p:cBhvr>
                                      <p:to>
                                        <p:strVal val="visible"/>
                                      </p:to>
                                    </p:set>
                                    <p:animEffect transition="in" filter="dissolve">
                                      <p:cBhvr>
                                        <p:cTn id="22" dur="500"/>
                                        <p:tgtEl>
                                          <p:spTgt spid="615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dissolv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154"/>
                                        </p:tgtEl>
                                        <p:attrNameLst>
                                          <p:attrName>style.visibility</p:attrName>
                                        </p:attrNameLst>
                                      </p:cBhvr>
                                      <p:to>
                                        <p:strVal val="visible"/>
                                      </p:to>
                                    </p:set>
                                    <p:animEffect transition="in" filter="dissolve">
                                      <p:cBhvr>
                                        <p:cTn id="32" dur="500"/>
                                        <p:tgtEl>
                                          <p:spTgt spid="615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dissolv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156"/>
                                        </p:tgtEl>
                                        <p:attrNameLst>
                                          <p:attrName>style.visibility</p:attrName>
                                        </p:attrNameLst>
                                      </p:cBhvr>
                                      <p:to>
                                        <p:strVal val="visible"/>
                                      </p:to>
                                    </p:set>
                                    <p:animEffect transition="in" filter="dissolve">
                                      <p:cBhvr>
                                        <p:cTn id="42" dur="500"/>
                                        <p:tgtEl>
                                          <p:spTgt spid="6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0A1235-58F5-46A0-AC31-E4750A7AFC71}"/>
              </a:ext>
            </a:extLst>
          </p:cNvPr>
          <p:cNvSpPr>
            <a:spLocks noGrp="1"/>
          </p:cNvSpPr>
          <p:nvPr>
            <p:ph type="title"/>
          </p:nvPr>
        </p:nvSpPr>
        <p:spPr>
          <a:xfrm>
            <a:off x="0" y="0"/>
            <a:ext cx="12192000" cy="511730"/>
          </a:xfrm>
          <a:solidFill>
            <a:schemeClr val="tx1">
              <a:lumMod val="95000"/>
              <a:lumOff val="5000"/>
            </a:schemeClr>
          </a:solidFill>
        </p:spPr>
        <p:txBody>
          <a:bodyPr>
            <a:normAutofit/>
          </a:bodyPr>
          <a:lstStyle/>
          <a:p>
            <a:pPr algn="ctr"/>
            <a:r>
              <a:rPr lang="it-IT" sz="1800" dirty="0">
                <a:solidFill>
                  <a:schemeClr val="bg1"/>
                </a:solidFill>
                <a:latin typeface="+mn-lt"/>
                <a:cs typeface="Times New Roman" panose="02020603050405020304" pitchFamily="18" charset="0"/>
              </a:rPr>
              <a:t>ANALYSIS SANDBOX </a:t>
            </a:r>
            <a:endParaRPr lang="it-IT" sz="3200" dirty="0">
              <a:solidFill>
                <a:schemeClr val="bg1"/>
              </a:solidFill>
              <a:latin typeface="Times New Roman" panose="02020603050405020304" pitchFamily="18" charset="0"/>
              <a:cs typeface="Times New Roman" panose="02020603050405020304" pitchFamily="18" charset="0"/>
            </a:endParaRPr>
          </a:p>
        </p:txBody>
      </p:sp>
      <p:sp>
        <p:nvSpPr>
          <p:cNvPr id="5" name="Titolo 1">
            <a:extLst>
              <a:ext uri="{FF2B5EF4-FFF2-40B4-BE49-F238E27FC236}">
                <a16:creationId xmlns:a16="http://schemas.microsoft.com/office/drawing/2014/main" id="{4ADD055E-1DF4-41F2-AA58-B562D0014A3D}"/>
              </a:ext>
            </a:extLst>
          </p:cNvPr>
          <p:cNvSpPr txBox="1">
            <a:spLocks/>
          </p:cNvSpPr>
          <p:nvPr/>
        </p:nvSpPr>
        <p:spPr>
          <a:xfrm>
            <a:off x="0" y="6550223"/>
            <a:ext cx="12192000" cy="307777"/>
          </a:xfrm>
          <a:prstGeom prst="rect">
            <a:avLst/>
          </a:prstGeom>
          <a:solidFill>
            <a:schemeClr val="tx1">
              <a:lumMod val="95000"/>
              <a:lumOff val="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200" dirty="0">
                <a:solidFill>
                  <a:schemeClr val="bg1"/>
                </a:solidFill>
              </a:rPr>
              <a:t>Academic Year 2023/2024</a:t>
            </a:r>
          </a:p>
        </p:txBody>
      </p:sp>
      <p:sp>
        <p:nvSpPr>
          <p:cNvPr id="12" name="CasellaDiTesto 11">
            <a:extLst>
              <a:ext uri="{FF2B5EF4-FFF2-40B4-BE49-F238E27FC236}">
                <a16:creationId xmlns:a16="http://schemas.microsoft.com/office/drawing/2014/main" id="{49A405EB-D83D-EE48-97BC-653C6F55EA29}"/>
              </a:ext>
            </a:extLst>
          </p:cNvPr>
          <p:cNvSpPr txBox="1"/>
          <p:nvPr/>
        </p:nvSpPr>
        <p:spPr>
          <a:xfrm>
            <a:off x="103833" y="6550222"/>
            <a:ext cx="1111523" cy="276999"/>
          </a:xfrm>
          <a:prstGeom prst="rect">
            <a:avLst/>
          </a:prstGeom>
          <a:noFill/>
        </p:spPr>
        <p:txBody>
          <a:bodyPr wrap="none" rtlCol="0">
            <a:spAutoFit/>
          </a:bodyPr>
          <a:lstStyle/>
          <a:p>
            <a:r>
              <a:rPr lang="it-IT" sz="1200" dirty="0">
                <a:solidFill>
                  <a:schemeClr val="bg1"/>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380481" y="6573305"/>
            <a:ext cx="617477" cy="261610"/>
          </a:xfrm>
          <a:prstGeom prst="rect">
            <a:avLst/>
          </a:prstGeom>
          <a:noFill/>
        </p:spPr>
        <p:txBody>
          <a:bodyPr wrap="none" rtlCol="0">
            <a:spAutoFit/>
          </a:bodyPr>
          <a:lstStyle/>
          <a:p>
            <a:r>
              <a:rPr lang="it-IT" sz="1100" dirty="0">
                <a:solidFill>
                  <a:schemeClr val="bg1"/>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2"/>
          <a:srcRect b="34226"/>
          <a:stretch/>
        </p:blipFill>
        <p:spPr>
          <a:xfrm>
            <a:off x="11550015" y="66031"/>
            <a:ext cx="447943" cy="379668"/>
          </a:xfrm>
          <a:prstGeom prst="rect">
            <a:avLst/>
          </a:prstGeom>
        </p:spPr>
      </p:pic>
      <p:sp>
        <p:nvSpPr>
          <p:cNvPr id="3" name="Rettangolo con angoli arrotondati 2">
            <a:extLst>
              <a:ext uri="{FF2B5EF4-FFF2-40B4-BE49-F238E27FC236}">
                <a16:creationId xmlns:a16="http://schemas.microsoft.com/office/drawing/2014/main" id="{DE8C461C-BFC8-2531-54FF-E0BF8259BBAF}"/>
              </a:ext>
            </a:extLst>
          </p:cNvPr>
          <p:cNvSpPr/>
          <p:nvPr/>
        </p:nvSpPr>
        <p:spPr>
          <a:xfrm>
            <a:off x="4644641" y="124220"/>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4</a:t>
            </a:r>
          </a:p>
        </p:txBody>
      </p:sp>
      <p:sp>
        <p:nvSpPr>
          <p:cNvPr id="4" name="CasellaDiTesto 3">
            <a:extLst>
              <a:ext uri="{FF2B5EF4-FFF2-40B4-BE49-F238E27FC236}">
                <a16:creationId xmlns:a16="http://schemas.microsoft.com/office/drawing/2014/main" id="{69B2098F-849E-E000-C2C1-36F8A53F31EF}"/>
              </a:ext>
            </a:extLst>
          </p:cNvPr>
          <p:cNvSpPr txBox="1"/>
          <p:nvPr/>
        </p:nvSpPr>
        <p:spPr>
          <a:xfrm>
            <a:off x="216046" y="945557"/>
            <a:ext cx="2755050" cy="276999"/>
          </a:xfrm>
          <a:prstGeom prst="rect">
            <a:avLst/>
          </a:prstGeom>
          <a:noFill/>
        </p:spPr>
        <p:txBody>
          <a:bodyPr wrap="none" rtlCol="0">
            <a:spAutoFit/>
          </a:bodyPr>
          <a:lstStyle/>
          <a:p>
            <a:r>
              <a:rPr lang="it-IT" sz="1200" b="1" i="0" u="none" strike="noStrike" dirty="0">
                <a:solidFill>
                  <a:srgbClr val="000000"/>
                </a:solidFill>
                <a:effectLst/>
              </a:rPr>
              <a:t>Feature Engineering and Transformation</a:t>
            </a:r>
            <a:endParaRPr lang="en-GB" b="1" dirty="0"/>
          </a:p>
        </p:txBody>
      </p:sp>
      <p:sp>
        <p:nvSpPr>
          <p:cNvPr id="7" name="CasellaDiTesto 6">
            <a:extLst>
              <a:ext uri="{FF2B5EF4-FFF2-40B4-BE49-F238E27FC236}">
                <a16:creationId xmlns:a16="http://schemas.microsoft.com/office/drawing/2014/main" id="{271D5762-513C-3025-B806-8E78854FD3A8}"/>
              </a:ext>
            </a:extLst>
          </p:cNvPr>
          <p:cNvSpPr txBox="1"/>
          <p:nvPr/>
        </p:nvSpPr>
        <p:spPr>
          <a:xfrm>
            <a:off x="447332" y="1344866"/>
            <a:ext cx="5970697" cy="276999"/>
          </a:xfrm>
          <a:prstGeom prst="rect">
            <a:avLst/>
          </a:prstGeom>
          <a:noFill/>
        </p:spPr>
        <p:txBody>
          <a:bodyPr wrap="square" rtlCol="0">
            <a:spAutoFit/>
          </a:bodyPr>
          <a:lstStyle/>
          <a:p>
            <a:pPr marL="266700" indent="-266700">
              <a:buFont typeface="Arial" panose="020B0604020202020204" pitchFamily="34" charset="0"/>
              <a:buChar char="•"/>
            </a:pPr>
            <a:r>
              <a:rPr lang="it-IT" sz="1200" dirty="0"/>
              <a:t>We have filtered the dataframe to include only movies</a:t>
            </a:r>
            <a:r>
              <a:rPr lang="it-IT" sz="1200" b="0" i="0" u="none" strike="noStrike" dirty="0">
                <a:solidFill>
                  <a:srgbClr val="000000"/>
                </a:solidFill>
                <a:effectLst/>
                <a:latin typeface="-webkit-standard"/>
              </a:rPr>
              <a:t>.</a:t>
            </a:r>
            <a:endParaRPr lang="en-GB" sz="1200" dirty="0"/>
          </a:p>
        </p:txBody>
      </p:sp>
      <p:sp>
        <p:nvSpPr>
          <p:cNvPr id="8" name="CasellaDiTesto 7">
            <a:extLst>
              <a:ext uri="{FF2B5EF4-FFF2-40B4-BE49-F238E27FC236}">
                <a16:creationId xmlns:a16="http://schemas.microsoft.com/office/drawing/2014/main" id="{473642B3-38A5-4609-521D-97820979622B}"/>
              </a:ext>
            </a:extLst>
          </p:cNvPr>
          <p:cNvSpPr txBox="1"/>
          <p:nvPr/>
        </p:nvSpPr>
        <p:spPr>
          <a:xfrm>
            <a:off x="447333" y="1746952"/>
            <a:ext cx="11275406" cy="461665"/>
          </a:xfrm>
          <a:prstGeom prst="rect">
            <a:avLst/>
          </a:prstGeom>
          <a:noFill/>
        </p:spPr>
        <p:txBody>
          <a:bodyPr wrap="square" rtlCol="0">
            <a:spAutoFit/>
          </a:bodyPr>
          <a:lstStyle/>
          <a:p>
            <a:pPr marL="285750" indent="-285750">
              <a:buFont typeface="Arial" panose="020B0604020202020204" pitchFamily="34" charset="0"/>
              <a:buChar char="•"/>
            </a:pPr>
            <a:r>
              <a:rPr lang="it-IT" sz="1200" dirty="0"/>
              <a:t>We removed the columns </a:t>
            </a:r>
            <a:r>
              <a:rPr lang="it-IT" sz="1200" b="1" dirty="0"/>
              <a:t>"type," "seasons," "description," "id," "title," "imdb_id,"</a:t>
            </a:r>
            <a:r>
              <a:rPr lang="it-IT" sz="1200" dirty="0"/>
              <a:t> and </a:t>
            </a:r>
            <a:r>
              <a:rPr lang="it-IT" sz="1200" b="1" dirty="0"/>
              <a:t>"imdb_votes" </a:t>
            </a:r>
            <a:r>
              <a:rPr lang="it-IT" sz="1200" dirty="0"/>
              <a:t>from our dataset because they do not provide useful information for the analysis we intend to perform.</a:t>
            </a:r>
            <a:endParaRPr lang="en-GB" sz="1200" dirty="0"/>
          </a:p>
        </p:txBody>
      </p:sp>
      <p:sp>
        <p:nvSpPr>
          <p:cNvPr id="10" name="CasellaDiTesto 9">
            <a:extLst>
              <a:ext uri="{FF2B5EF4-FFF2-40B4-BE49-F238E27FC236}">
                <a16:creationId xmlns:a16="http://schemas.microsoft.com/office/drawing/2014/main" id="{1C7D7404-44FC-50AC-F454-1BC185D3B302}"/>
              </a:ext>
            </a:extLst>
          </p:cNvPr>
          <p:cNvSpPr txBox="1"/>
          <p:nvPr/>
        </p:nvSpPr>
        <p:spPr>
          <a:xfrm>
            <a:off x="447333" y="2331118"/>
            <a:ext cx="10933148" cy="276999"/>
          </a:xfrm>
          <a:prstGeom prst="rect">
            <a:avLst/>
          </a:prstGeom>
          <a:noFill/>
        </p:spPr>
        <p:txBody>
          <a:bodyPr wrap="square" rtlCol="0">
            <a:spAutoFit/>
          </a:bodyPr>
          <a:lstStyle/>
          <a:p>
            <a:pPr marL="285750" indent="-285750">
              <a:buFont typeface="Arial" panose="020B0604020202020204" pitchFamily="34" charset="0"/>
              <a:buChar char="•"/>
            </a:pPr>
            <a:r>
              <a:rPr lang="it-IT" sz="1200" b="0" i="0" u="none" strike="noStrike" dirty="0">
                <a:solidFill>
                  <a:srgbClr val="000000"/>
                </a:solidFill>
                <a:effectLst/>
                <a:latin typeface="-webkit-standard"/>
              </a:rPr>
              <a:t>We created a new column called </a:t>
            </a:r>
            <a:r>
              <a:rPr lang="it-IT" sz="1200" b="1" i="0" u="none" strike="noStrike" dirty="0">
                <a:solidFill>
                  <a:srgbClr val="000000"/>
                </a:solidFill>
                <a:effectLst/>
                <a:latin typeface="-webkit-standard"/>
              </a:rPr>
              <a:t>'average_score' </a:t>
            </a:r>
            <a:r>
              <a:rPr lang="it-IT" sz="1200" b="0" i="0" u="none" strike="noStrike" dirty="0">
                <a:solidFill>
                  <a:srgbClr val="000000"/>
                </a:solidFill>
                <a:effectLst/>
                <a:latin typeface="-webkit-standard"/>
              </a:rPr>
              <a:t>that represents the average of IMDb and TMDb scores for each movie, providing a single evaluation metric for each film</a:t>
            </a:r>
            <a:endParaRPr lang="en-GB" sz="1200" dirty="0"/>
          </a:p>
        </p:txBody>
      </p:sp>
      <p:sp>
        <p:nvSpPr>
          <p:cNvPr id="11" name="CasellaDiTesto 10">
            <a:extLst>
              <a:ext uri="{FF2B5EF4-FFF2-40B4-BE49-F238E27FC236}">
                <a16:creationId xmlns:a16="http://schemas.microsoft.com/office/drawing/2014/main" id="{EB84619C-BE97-49F0-544E-906235E0298A}"/>
              </a:ext>
            </a:extLst>
          </p:cNvPr>
          <p:cNvSpPr txBox="1"/>
          <p:nvPr/>
        </p:nvSpPr>
        <p:spPr>
          <a:xfrm>
            <a:off x="447333" y="2733204"/>
            <a:ext cx="9643962" cy="461665"/>
          </a:xfrm>
          <a:prstGeom prst="rect">
            <a:avLst/>
          </a:prstGeom>
          <a:noFill/>
        </p:spPr>
        <p:txBody>
          <a:bodyPr wrap="square" rtlCol="0">
            <a:spAutoFit/>
          </a:bodyPr>
          <a:lstStyle/>
          <a:p>
            <a:pPr marL="268288" indent="-268288">
              <a:buFont typeface="Arial" panose="020B0604020202020204" pitchFamily="34" charset="0"/>
              <a:buChar char="•"/>
            </a:pPr>
            <a:r>
              <a:rPr lang="it-IT" sz="1200" b="0" i="0" u="none" strike="noStrike" dirty="0">
                <a:solidFill>
                  <a:srgbClr val="000000"/>
                </a:solidFill>
                <a:effectLst/>
                <a:latin typeface="-webkit-standard"/>
              </a:rPr>
              <a:t>We created a binary variable called </a:t>
            </a:r>
            <a:r>
              <a:rPr lang="it-IT" sz="1200" b="1" i="0" u="none" strike="noStrike" dirty="0">
                <a:solidFill>
                  <a:srgbClr val="000000"/>
                </a:solidFill>
                <a:effectLst/>
                <a:latin typeface="-webkit-standard"/>
              </a:rPr>
              <a:t>'success' </a:t>
            </a:r>
            <a:r>
              <a:rPr lang="it-IT" sz="1200" b="0" i="0" u="none" strike="noStrike" dirty="0">
                <a:solidFill>
                  <a:srgbClr val="000000"/>
                </a:solidFill>
                <a:effectLst/>
                <a:latin typeface="-webkit-standard"/>
              </a:rPr>
              <a:t>that identifies movies with an 'average_score' greater than or equal to 6.5 by assigning the value 1, while assigning the value 0 to movies with a lower score.</a:t>
            </a:r>
            <a:endParaRPr lang="en-GB" sz="1200" dirty="0"/>
          </a:p>
        </p:txBody>
      </p:sp>
      <p:sp>
        <p:nvSpPr>
          <p:cNvPr id="13" name="CasellaDiTesto 12">
            <a:extLst>
              <a:ext uri="{FF2B5EF4-FFF2-40B4-BE49-F238E27FC236}">
                <a16:creationId xmlns:a16="http://schemas.microsoft.com/office/drawing/2014/main" id="{53E0A06A-7596-6915-2AA2-AD1AABB598B7}"/>
              </a:ext>
            </a:extLst>
          </p:cNvPr>
          <p:cNvSpPr txBox="1"/>
          <p:nvPr/>
        </p:nvSpPr>
        <p:spPr>
          <a:xfrm>
            <a:off x="447334" y="3315880"/>
            <a:ext cx="11275406" cy="1200329"/>
          </a:xfrm>
          <a:prstGeom prst="rect">
            <a:avLst/>
          </a:prstGeom>
          <a:noFill/>
        </p:spPr>
        <p:txBody>
          <a:bodyPr wrap="square" rtlCol="0">
            <a:spAutoFit/>
          </a:bodyPr>
          <a:lstStyle/>
          <a:p>
            <a:pPr marL="285750" indent="-285750">
              <a:buFont typeface="Arial" panose="020B0604020202020204" pitchFamily="34" charset="0"/>
              <a:buChar char="•"/>
            </a:pPr>
            <a:r>
              <a:rPr lang="it-IT" sz="1200" b="1" i="0" u="none" strike="noStrike" dirty="0">
                <a:solidFill>
                  <a:srgbClr val="000000"/>
                </a:solidFill>
                <a:effectLst/>
                <a:latin typeface="-webkit-standard"/>
              </a:rPr>
              <a:t>Categorical Variables</a:t>
            </a:r>
          </a:p>
          <a:p>
            <a:pPr marL="285750" indent="-285750">
              <a:buFont typeface="Arial" panose="020B0604020202020204" pitchFamily="34" charset="0"/>
              <a:buChar char="•"/>
            </a:pPr>
            <a:endParaRPr lang="it-IT" sz="1200" i="0" dirty="0">
              <a:solidFill>
                <a:srgbClr val="000000"/>
              </a:solidFill>
              <a:effectLst/>
            </a:endParaRPr>
          </a:p>
          <a:p>
            <a:pPr marL="712788" indent="-280988">
              <a:buFont typeface="Arial" panose="020B0604020202020204" pitchFamily="34" charset="0"/>
              <a:buChar char="•"/>
            </a:pPr>
            <a:r>
              <a:rPr lang="it-IT" sz="1200" b="1" dirty="0"/>
              <a:t>Age Certification</a:t>
            </a:r>
            <a:r>
              <a:rPr lang="it-IT" sz="1200" dirty="0"/>
              <a:t>: We performed a "one-hot encoding" operation on the 'age_certification' column to transform age certification categories into binary variables.</a:t>
            </a:r>
          </a:p>
          <a:p>
            <a:pPr marL="712788" indent="-280988">
              <a:buFont typeface="Arial" panose="020B0604020202020204" pitchFamily="34" charset="0"/>
              <a:buChar char="•"/>
            </a:pPr>
            <a:endParaRPr lang="it-IT" sz="1200" dirty="0"/>
          </a:p>
          <a:p>
            <a:pPr marL="712788" indent="-280988">
              <a:buFont typeface="Arial" panose="020B0604020202020204" pitchFamily="34" charset="0"/>
              <a:buChar char="•"/>
            </a:pPr>
            <a:r>
              <a:rPr lang="it-IT" sz="1200" b="1" dirty="0"/>
              <a:t>Genres and Production Countries</a:t>
            </a:r>
            <a:r>
              <a:rPr lang="it-IT" sz="1200" dirty="0"/>
              <a:t>: We identified the top 10 genres and production countries in the dataset and applied one-hot encoding to these values. Values not included in the top 10 were grouped into an "Other" category to avoid having too many dummy variables</a:t>
            </a:r>
            <a:r>
              <a:rPr lang="it-IT" sz="1200" b="0" i="0" u="none" strike="noStrike" dirty="0">
                <a:solidFill>
                  <a:srgbClr val="000000"/>
                </a:solidFill>
                <a:effectLst/>
                <a:latin typeface="-webkit-standard"/>
              </a:rPr>
              <a:t>.</a:t>
            </a:r>
            <a:endParaRPr lang="en-GB" sz="1200" dirty="0"/>
          </a:p>
        </p:txBody>
      </p:sp>
      <p:pic>
        <p:nvPicPr>
          <p:cNvPr id="16" name="Immagine 15" descr="Immagine che contiene testo, schermata, software, Pagina Web&#10;&#10;Descrizione generata automaticamente">
            <a:extLst>
              <a:ext uri="{FF2B5EF4-FFF2-40B4-BE49-F238E27FC236}">
                <a16:creationId xmlns:a16="http://schemas.microsoft.com/office/drawing/2014/main" id="{F65D326A-DC1D-5CA4-2146-60DA69B34C10}"/>
              </a:ext>
            </a:extLst>
          </p:cNvPr>
          <p:cNvPicPr>
            <a:picLocks noChangeAspect="1"/>
          </p:cNvPicPr>
          <p:nvPr/>
        </p:nvPicPr>
        <p:blipFill rotWithShape="1">
          <a:blip r:embed="rId3"/>
          <a:srcRect l="15554" t="38801" r="53618" b="45465"/>
          <a:stretch/>
        </p:blipFill>
        <p:spPr>
          <a:xfrm>
            <a:off x="367328" y="4761210"/>
            <a:ext cx="6050702" cy="1292761"/>
          </a:xfrm>
          <a:prstGeom prst="rect">
            <a:avLst/>
          </a:prstGeom>
        </p:spPr>
      </p:pic>
      <p:pic>
        <p:nvPicPr>
          <p:cNvPr id="18" name="Immagine 17" descr="Immagine che contiene testo, schermata, software, Pagina Web&#10;&#10;Descrizione generata automaticamente">
            <a:extLst>
              <a:ext uri="{FF2B5EF4-FFF2-40B4-BE49-F238E27FC236}">
                <a16:creationId xmlns:a16="http://schemas.microsoft.com/office/drawing/2014/main" id="{FEDBA159-79E4-7BD7-9683-88B26DF0A843}"/>
              </a:ext>
            </a:extLst>
          </p:cNvPr>
          <p:cNvPicPr>
            <a:picLocks noChangeAspect="1"/>
          </p:cNvPicPr>
          <p:nvPr/>
        </p:nvPicPr>
        <p:blipFill rotWithShape="1">
          <a:blip r:embed="rId4"/>
          <a:srcRect l="21743" t="63107" r="48880" b="22263"/>
          <a:stretch/>
        </p:blipFill>
        <p:spPr>
          <a:xfrm>
            <a:off x="6355479" y="4822721"/>
            <a:ext cx="5642479" cy="1200329"/>
          </a:xfrm>
          <a:prstGeom prst="rect">
            <a:avLst/>
          </a:prstGeom>
        </p:spPr>
      </p:pic>
    </p:spTree>
    <p:extLst>
      <p:ext uri="{BB962C8B-B14F-4D97-AF65-F5344CB8AC3E}">
        <p14:creationId xmlns:p14="http://schemas.microsoft.com/office/powerpoint/2010/main" val="3119008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par>
                                <p:cTn id="32" presetID="9"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dissolv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0" grpId="0"/>
      <p:bldP spid="11"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0A1235-58F5-46A0-AC31-E4750A7AFC71}"/>
              </a:ext>
            </a:extLst>
          </p:cNvPr>
          <p:cNvSpPr>
            <a:spLocks noGrp="1"/>
          </p:cNvSpPr>
          <p:nvPr>
            <p:ph type="title"/>
          </p:nvPr>
        </p:nvSpPr>
        <p:spPr>
          <a:xfrm>
            <a:off x="0" y="0"/>
            <a:ext cx="12192000" cy="511730"/>
          </a:xfrm>
          <a:solidFill>
            <a:schemeClr val="tx1">
              <a:lumMod val="95000"/>
              <a:lumOff val="5000"/>
            </a:schemeClr>
          </a:solidFill>
        </p:spPr>
        <p:txBody>
          <a:bodyPr>
            <a:normAutofit/>
          </a:bodyPr>
          <a:lstStyle/>
          <a:p>
            <a:pPr algn="ctr"/>
            <a:r>
              <a:rPr lang="it-IT" sz="1800" dirty="0">
                <a:solidFill>
                  <a:schemeClr val="bg1"/>
                </a:solidFill>
                <a:latin typeface="+mn-lt"/>
                <a:cs typeface="Times New Roman" panose="02020603050405020304" pitchFamily="18" charset="0"/>
              </a:rPr>
              <a:t>ANALYSIS SANDBOX </a:t>
            </a:r>
            <a:endParaRPr lang="it-IT" sz="3200" dirty="0">
              <a:solidFill>
                <a:schemeClr val="bg1"/>
              </a:solidFill>
              <a:latin typeface="Times New Roman" panose="02020603050405020304" pitchFamily="18" charset="0"/>
              <a:cs typeface="Times New Roman" panose="02020603050405020304" pitchFamily="18" charset="0"/>
            </a:endParaRPr>
          </a:p>
        </p:txBody>
      </p:sp>
      <p:sp>
        <p:nvSpPr>
          <p:cNvPr id="5" name="Titolo 1">
            <a:extLst>
              <a:ext uri="{FF2B5EF4-FFF2-40B4-BE49-F238E27FC236}">
                <a16:creationId xmlns:a16="http://schemas.microsoft.com/office/drawing/2014/main" id="{4ADD055E-1DF4-41F2-AA58-B562D0014A3D}"/>
              </a:ext>
            </a:extLst>
          </p:cNvPr>
          <p:cNvSpPr txBox="1">
            <a:spLocks/>
          </p:cNvSpPr>
          <p:nvPr/>
        </p:nvSpPr>
        <p:spPr>
          <a:xfrm>
            <a:off x="0" y="6550223"/>
            <a:ext cx="12192000" cy="307777"/>
          </a:xfrm>
          <a:prstGeom prst="rect">
            <a:avLst/>
          </a:prstGeom>
          <a:solidFill>
            <a:schemeClr val="tx1">
              <a:lumMod val="95000"/>
              <a:lumOff val="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200" dirty="0">
                <a:solidFill>
                  <a:schemeClr val="bg1"/>
                </a:solidFill>
              </a:rPr>
              <a:t>Academic Year 2023/2024</a:t>
            </a:r>
          </a:p>
        </p:txBody>
      </p:sp>
      <p:sp>
        <p:nvSpPr>
          <p:cNvPr id="12" name="CasellaDiTesto 11">
            <a:extLst>
              <a:ext uri="{FF2B5EF4-FFF2-40B4-BE49-F238E27FC236}">
                <a16:creationId xmlns:a16="http://schemas.microsoft.com/office/drawing/2014/main" id="{49A405EB-D83D-EE48-97BC-653C6F55EA29}"/>
              </a:ext>
            </a:extLst>
          </p:cNvPr>
          <p:cNvSpPr txBox="1"/>
          <p:nvPr/>
        </p:nvSpPr>
        <p:spPr>
          <a:xfrm>
            <a:off x="103833" y="6550222"/>
            <a:ext cx="1111523" cy="276999"/>
          </a:xfrm>
          <a:prstGeom prst="rect">
            <a:avLst/>
          </a:prstGeom>
          <a:noFill/>
        </p:spPr>
        <p:txBody>
          <a:bodyPr wrap="none" rtlCol="0">
            <a:spAutoFit/>
          </a:bodyPr>
          <a:lstStyle/>
          <a:p>
            <a:r>
              <a:rPr lang="it-IT" sz="1200" dirty="0">
                <a:solidFill>
                  <a:schemeClr val="bg1"/>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380481" y="6573305"/>
            <a:ext cx="617477" cy="261610"/>
          </a:xfrm>
          <a:prstGeom prst="rect">
            <a:avLst/>
          </a:prstGeom>
          <a:noFill/>
        </p:spPr>
        <p:txBody>
          <a:bodyPr wrap="none" rtlCol="0">
            <a:spAutoFit/>
          </a:bodyPr>
          <a:lstStyle/>
          <a:p>
            <a:r>
              <a:rPr lang="it-IT" sz="1100" dirty="0">
                <a:solidFill>
                  <a:schemeClr val="bg1"/>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2"/>
          <a:srcRect b="34226"/>
          <a:stretch/>
        </p:blipFill>
        <p:spPr>
          <a:xfrm>
            <a:off x="11550015" y="66031"/>
            <a:ext cx="447943" cy="379668"/>
          </a:xfrm>
          <a:prstGeom prst="rect">
            <a:avLst/>
          </a:prstGeom>
        </p:spPr>
      </p:pic>
      <p:sp>
        <p:nvSpPr>
          <p:cNvPr id="3" name="Rettangolo con angoli arrotondati 2">
            <a:extLst>
              <a:ext uri="{FF2B5EF4-FFF2-40B4-BE49-F238E27FC236}">
                <a16:creationId xmlns:a16="http://schemas.microsoft.com/office/drawing/2014/main" id="{DE8C461C-BFC8-2531-54FF-E0BF8259BBAF}"/>
              </a:ext>
            </a:extLst>
          </p:cNvPr>
          <p:cNvSpPr/>
          <p:nvPr/>
        </p:nvSpPr>
        <p:spPr>
          <a:xfrm>
            <a:off x="4644641" y="124220"/>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4</a:t>
            </a:r>
          </a:p>
        </p:txBody>
      </p:sp>
      <p:sp>
        <p:nvSpPr>
          <p:cNvPr id="15" name="CasellaDiTesto 14">
            <a:extLst>
              <a:ext uri="{FF2B5EF4-FFF2-40B4-BE49-F238E27FC236}">
                <a16:creationId xmlns:a16="http://schemas.microsoft.com/office/drawing/2014/main" id="{03DD00B8-3C35-7382-871E-9DB5383E5315}"/>
              </a:ext>
            </a:extLst>
          </p:cNvPr>
          <p:cNvSpPr txBox="1"/>
          <p:nvPr/>
        </p:nvSpPr>
        <p:spPr>
          <a:xfrm>
            <a:off x="344466" y="700088"/>
            <a:ext cx="11205549" cy="276999"/>
          </a:xfrm>
          <a:prstGeom prst="rect">
            <a:avLst/>
          </a:prstGeom>
          <a:noFill/>
        </p:spPr>
        <p:txBody>
          <a:bodyPr wrap="square" rtlCol="0">
            <a:spAutoFit/>
          </a:bodyPr>
          <a:lstStyle/>
          <a:p>
            <a:pPr marL="228600" indent="-228600">
              <a:buFont typeface="+mj-lt"/>
              <a:buAutoNum type="arabicPeriod"/>
            </a:pPr>
            <a:r>
              <a:rPr lang="it-IT" sz="1200" b="1" i="0" u="none" strike="noStrike" dirty="0">
                <a:solidFill>
                  <a:srgbClr val="000000"/>
                </a:solidFill>
                <a:effectLst/>
                <a:latin typeface="-webkit-standard"/>
              </a:rPr>
              <a:t>Hypothesis Testing with Visualization and Descriptive Analysis</a:t>
            </a:r>
            <a:endParaRPr lang="it-IT" sz="1200" b="1" dirty="0"/>
          </a:p>
        </p:txBody>
      </p:sp>
      <p:pic>
        <p:nvPicPr>
          <p:cNvPr id="9218" name="Picture 2">
            <a:extLst>
              <a:ext uri="{FF2B5EF4-FFF2-40B4-BE49-F238E27FC236}">
                <a16:creationId xmlns:a16="http://schemas.microsoft.com/office/drawing/2014/main" id="{8C21FA79-01BF-2F2A-9FAB-60A886058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973" y="1448746"/>
            <a:ext cx="3682652" cy="2379276"/>
          </a:xfrm>
          <a:prstGeom prst="rect">
            <a:avLst/>
          </a:prstGeom>
          <a:noFill/>
          <a:extLst>
            <a:ext uri="{909E8E84-426E-40DD-AFC4-6F175D3DCCD1}">
              <a14:hiddenFill xmlns:a14="http://schemas.microsoft.com/office/drawing/2010/main">
                <a:solidFill>
                  <a:srgbClr val="FFFFFF"/>
                </a:solidFill>
              </a14:hiddenFill>
            </a:ext>
          </a:extLst>
        </p:spPr>
      </p:pic>
      <p:sp>
        <p:nvSpPr>
          <p:cNvPr id="17" name="CasellaDiTesto 16">
            <a:extLst>
              <a:ext uri="{FF2B5EF4-FFF2-40B4-BE49-F238E27FC236}">
                <a16:creationId xmlns:a16="http://schemas.microsoft.com/office/drawing/2014/main" id="{3B7FB93E-1C02-290E-CD4C-5EF24AC96A56}"/>
              </a:ext>
            </a:extLst>
          </p:cNvPr>
          <p:cNvSpPr txBox="1"/>
          <p:nvPr/>
        </p:nvSpPr>
        <p:spPr>
          <a:xfrm>
            <a:off x="344466" y="1089059"/>
            <a:ext cx="4113498" cy="276999"/>
          </a:xfrm>
          <a:prstGeom prst="rect">
            <a:avLst/>
          </a:prstGeom>
          <a:noFill/>
        </p:spPr>
        <p:txBody>
          <a:bodyPr wrap="none" rtlCol="0">
            <a:spAutoFit/>
          </a:bodyPr>
          <a:lstStyle/>
          <a:p>
            <a:pPr marL="171450" indent="-171450">
              <a:buFont typeface="Arial" panose="020B0604020202020204" pitchFamily="34" charset="0"/>
              <a:buChar char="•"/>
            </a:pPr>
            <a:r>
              <a:rPr lang="it-IT" sz="1200" b="1" i="0" dirty="0">
                <a:solidFill>
                  <a:srgbClr val="000000"/>
                </a:solidFill>
                <a:effectLst/>
              </a:rPr>
              <a:t>H1: </a:t>
            </a:r>
            <a:r>
              <a:rPr lang="it-IT" sz="1200" b="1" i="0" u="none" strike="noStrike" dirty="0">
                <a:solidFill>
                  <a:srgbClr val="000000"/>
                </a:solidFill>
                <a:effectLst/>
                <a:latin typeface="-webkit-standard"/>
              </a:rPr>
              <a:t>Movies with longer runtime tend to have higher scores</a:t>
            </a:r>
            <a:endParaRPr lang="it-IT" sz="1200" b="1" i="0" dirty="0">
              <a:solidFill>
                <a:srgbClr val="000000"/>
              </a:solidFill>
              <a:effectLst/>
            </a:endParaRPr>
          </a:p>
        </p:txBody>
      </p:sp>
      <p:sp>
        <p:nvSpPr>
          <p:cNvPr id="19" name="CasellaDiTesto 18">
            <a:extLst>
              <a:ext uri="{FF2B5EF4-FFF2-40B4-BE49-F238E27FC236}">
                <a16:creationId xmlns:a16="http://schemas.microsoft.com/office/drawing/2014/main" id="{122413DE-1F1B-69B9-0EAC-C1765C84110F}"/>
              </a:ext>
            </a:extLst>
          </p:cNvPr>
          <p:cNvSpPr txBox="1"/>
          <p:nvPr/>
        </p:nvSpPr>
        <p:spPr>
          <a:xfrm>
            <a:off x="552164" y="3758160"/>
            <a:ext cx="3954050" cy="1107996"/>
          </a:xfrm>
          <a:prstGeom prst="rect">
            <a:avLst/>
          </a:prstGeom>
          <a:noFill/>
        </p:spPr>
        <p:txBody>
          <a:bodyPr wrap="square" rtlCol="0">
            <a:spAutoFit/>
          </a:bodyPr>
          <a:lstStyle/>
          <a:p>
            <a:pPr marL="223838" indent="-223838" algn="l">
              <a:lnSpc>
                <a:spcPct val="150000"/>
              </a:lnSpc>
              <a:buFont typeface="Arial" panose="020B0604020202020204" pitchFamily="34" charset="0"/>
              <a:buChar char="•"/>
            </a:pPr>
            <a:r>
              <a:rPr lang="it-IT" sz="1200" b="1" i="0" u="none" strike="noStrike" dirty="0">
                <a:solidFill>
                  <a:srgbClr val="000000"/>
                </a:solidFill>
                <a:effectLst/>
              </a:rPr>
              <a:t>Correlation </a:t>
            </a:r>
            <a:r>
              <a:rPr lang="it-IT" sz="1200" b="0" i="0" u="none" strike="noStrike" dirty="0">
                <a:solidFill>
                  <a:srgbClr val="000000"/>
                </a:solidFill>
                <a:effectLst/>
              </a:rPr>
              <a:t>: 0.0654</a:t>
            </a:r>
          </a:p>
          <a:p>
            <a:pPr marL="223838" indent="-223838" algn="l">
              <a:lnSpc>
                <a:spcPct val="150000"/>
              </a:lnSpc>
              <a:buFont typeface="Arial" panose="020B0604020202020204" pitchFamily="34" charset="0"/>
              <a:buChar char="•"/>
            </a:pPr>
            <a:r>
              <a:rPr lang="it-IT" sz="1200" b="1" i="0" u="none" strike="noStrike" dirty="0">
                <a:solidFill>
                  <a:srgbClr val="000000"/>
                </a:solidFill>
                <a:effectLst/>
              </a:rPr>
              <a:t>P-value</a:t>
            </a:r>
            <a:r>
              <a:rPr lang="it-IT" sz="1200" b="0" i="0" u="none" strike="noStrike" dirty="0">
                <a:solidFill>
                  <a:srgbClr val="000000"/>
                </a:solidFill>
                <a:effectLst/>
              </a:rPr>
              <a:t>: 0.0104</a:t>
            </a:r>
          </a:p>
          <a:p>
            <a:pPr marL="223838" indent="-223838" algn="l">
              <a:buFont typeface="Arial" panose="020B0604020202020204" pitchFamily="34" charset="0"/>
              <a:buChar char="•"/>
            </a:pPr>
            <a:endParaRPr lang="it-IT" sz="1200" b="0" i="0" u="none" strike="noStrike" dirty="0">
              <a:solidFill>
                <a:srgbClr val="000000"/>
              </a:solidFill>
              <a:effectLst/>
            </a:endParaRPr>
          </a:p>
          <a:p>
            <a:endParaRPr lang="en-GB" dirty="0"/>
          </a:p>
        </p:txBody>
      </p:sp>
      <p:sp>
        <p:nvSpPr>
          <p:cNvPr id="20" name="CasellaDiTesto 19">
            <a:extLst>
              <a:ext uri="{FF2B5EF4-FFF2-40B4-BE49-F238E27FC236}">
                <a16:creationId xmlns:a16="http://schemas.microsoft.com/office/drawing/2014/main" id="{E3C07491-97EA-DC49-6A91-8FD763A4BBF6}"/>
              </a:ext>
            </a:extLst>
          </p:cNvPr>
          <p:cNvSpPr txBox="1"/>
          <p:nvPr/>
        </p:nvSpPr>
        <p:spPr>
          <a:xfrm>
            <a:off x="552164" y="4392696"/>
            <a:ext cx="4940168" cy="1754326"/>
          </a:xfrm>
          <a:prstGeom prst="rect">
            <a:avLst/>
          </a:prstGeom>
          <a:noFill/>
        </p:spPr>
        <p:txBody>
          <a:bodyPr wrap="square" rtlCol="0">
            <a:spAutoFit/>
          </a:bodyPr>
          <a:lstStyle/>
          <a:p>
            <a:endParaRPr lang="en-GB" sz="1200" dirty="0"/>
          </a:p>
          <a:p>
            <a:pPr marL="171450" indent="-171450" algn="l">
              <a:buFont typeface="Arial" panose="020B0604020202020204" pitchFamily="34" charset="0"/>
              <a:buChar char="•"/>
            </a:pPr>
            <a:r>
              <a:rPr lang="it-IT" sz="1200" i="0" u="none" strike="noStrike" dirty="0">
                <a:solidFill>
                  <a:srgbClr val="000000"/>
                </a:solidFill>
                <a:effectLst/>
              </a:rPr>
              <a:t>Most movies have average scores between 5 and 8 and runtime between 80 and 140 minutes, with a higher density between 90 and 120 minutes. The correlation between runtime and average score is 0.0654, indicating a very weak positive relationship, but it is statistically significant (p-value: 0.0104).</a:t>
            </a:r>
          </a:p>
          <a:p>
            <a:endParaRPr lang="it-IT" sz="1200" dirty="0"/>
          </a:p>
          <a:p>
            <a:pPr marL="171450" indent="-171450">
              <a:buFont typeface="Arial" panose="020B0604020202020204" pitchFamily="34" charset="0"/>
              <a:buChar char="•"/>
            </a:pPr>
            <a:r>
              <a:rPr lang="it-IT" sz="1200" dirty="0"/>
              <a:t>Although runtime is statistically significant, its effect on the average score is minimal. Thus, runtime is not a strong indicator of movie quality.</a:t>
            </a:r>
          </a:p>
        </p:txBody>
      </p:sp>
      <p:cxnSp>
        <p:nvCxnSpPr>
          <p:cNvPr id="22" name="Connettore 1 21">
            <a:extLst>
              <a:ext uri="{FF2B5EF4-FFF2-40B4-BE49-F238E27FC236}">
                <a16:creationId xmlns:a16="http://schemas.microsoft.com/office/drawing/2014/main" id="{8BFEA234-8D95-727E-7F34-7A517B5E29A7}"/>
              </a:ext>
            </a:extLst>
          </p:cNvPr>
          <p:cNvCxnSpPr>
            <a:cxnSpLocks/>
          </p:cNvCxnSpPr>
          <p:nvPr/>
        </p:nvCxnSpPr>
        <p:spPr>
          <a:xfrm>
            <a:off x="1303038" y="4434566"/>
            <a:ext cx="346458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CasellaDiTesto 29">
            <a:extLst>
              <a:ext uri="{FF2B5EF4-FFF2-40B4-BE49-F238E27FC236}">
                <a16:creationId xmlns:a16="http://schemas.microsoft.com/office/drawing/2014/main" id="{3A2043C8-B1FC-E16A-0AFD-176E7BAF6B8C}"/>
              </a:ext>
            </a:extLst>
          </p:cNvPr>
          <p:cNvSpPr txBox="1"/>
          <p:nvPr/>
        </p:nvSpPr>
        <p:spPr>
          <a:xfrm>
            <a:off x="6096000" y="1125750"/>
            <a:ext cx="4184864" cy="553998"/>
          </a:xfrm>
          <a:prstGeom prst="rect">
            <a:avLst/>
          </a:prstGeom>
          <a:noFill/>
        </p:spPr>
        <p:txBody>
          <a:bodyPr wrap="none" rtlCol="0">
            <a:spAutoFit/>
          </a:bodyPr>
          <a:lstStyle/>
          <a:p>
            <a:pPr marL="171450" indent="-171450">
              <a:buFont typeface="Arial" panose="020B0604020202020204" pitchFamily="34" charset="0"/>
              <a:buChar char="•"/>
            </a:pPr>
            <a:r>
              <a:rPr lang="it-IT" sz="1200" b="1" i="0" dirty="0">
                <a:solidFill>
                  <a:srgbClr val="000000"/>
                </a:solidFill>
                <a:effectLst/>
              </a:rPr>
              <a:t>H2: </a:t>
            </a:r>
            <a:r>
              <a:rPr lang="it-IT" sz="1200" b="1" i="0" u="none" strike="noStrike" dirty="0">
                <a:solidFill>
                  <a:srgbClr val="000000"/>
                </a:solidFill>
                <a:effectLst/>
                <a:latin typeface="-webkit-standard"/>
              </a:rPr>
              <a:t>Movies with larger casts are generally more highly rated</a:t>
            </a:r>
            <a:endParaRPr lang="it-IT" sz="1200" b="1" i="0" dirty="0">
              <a:solidFill>
                <a:srgbClr val="000000"/>
              </a:solidFill>
              <a:effectLst/>
            </a:endParaRPr>
          </a:p>
          <a:p>
            <a:endParaRPr lang="en-GB" dirty="0"/>
          </a:p>
        </p:txBody>
      </p:sp>
      <p:pic>
        <p:nvPicPr>
          <p:cNvPr id="31" name="Picture 4">
            <a:extLst>
              <a:ext uri="{FF2B5EF4-FFF2-40B4-BE49-F238E27FC236}">
                <a16:creationId xmlns:a16="http://schemas.microsoft.com/office/drawing/2014/main" id="{14768811-D225-92D5-28A7-A4844916B1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7683" y="1448746"/>
            <a:ext cx="3682652" cy="2379276"/>
          </a:xfrm>
          <a:prstGeom prst="rect">
            <a:avLst/>
          </a:prstGeom>
          <a:noFill/>
          <a:extLst>
            <a:ext uri="{909E8E84-426E-40DD-AFC4-6F175D3DCCD1}">
              <a14:hiddenFill xmlns:a14="http://schemas.microsoft.com/office/drawing/2010/main">
                <a:solidFill>
                  <a:srgbClr val="FFFFFF"/>
                </a:solidFill>
              </a14:hiddenFill>
            </a:ext>
          </a:extLst>
        </p:spPr>
      </p:pic>
      <p:sp>
        <p:nvSpPr>
          <p:cNvPr id="32" name="CasellaDiTesto 31">
            <a:extLst>
              <a:ext uri="{FF2B5EF4-FFF2-40B4-BE49-F238E27FC236}">
                <a16:creationId xmlns:a16="http://schemas.microsoft.com/office/drawing/2014/main" id="{0AFE52EF-F167-EF47-2D98-72C317199DB1}"/>
              </a:ext>
            </a:extLst>
          </p:cNvPr>
          <p:cNvSpPr txBox="1"/>
          <p:nvPr/>
        </p:nvSpPr>
        <p:spPr>
          <a:xfrm>
            <a:off x="6329994" y="3758160"/>
            <a:ext cx="1674241" cy="617670"/>
          </a:xfrm>
          <a:prstGeom prst="rect">
            <a:avLst/>
          </a:prstGeom>
          <a:noFill/>
        </p:spPr>
        <p:txBody>
          <a:bodyPr wrap="none" rtlCol="0">
            <a:spAutoFit/>
          </a:bodyPr>
          <a:lstStyle/>
          <a:p>
            <a:pPr marL="223838" indent="-223838" algn="l">
              <a:lnSpc>
                <a:spcPct val="150000"/>
              </a:lnSpc>
              <a:buFont typeface="Arial" panose="020B0604020202020204" pitchFamily="34" charset="0"/>
              <a:buChar char="•"/>
            </a:pPr>
            <a:r>
              <a:rPr lang="it-IT" sz="1200" b="1" i="0" u="none" strike="noStrike" dirty="0">
                <a:solidFill>
                  <a:srgbClr val="000000"/>
                </a:solidFill>
                <a:effectLst/>
              </a:rPr>
              <a:t>Correlation : </a:t>
            </a:r>
            <a:r>
              <a:rPr lang="it-IT" sz="1200" dirty="0"/>
              <a:t>0.0664</a:t>
            </a:r>
          </a:p>
          <a:p>
            <a:pPr marL="223838" indent="-223838" algn="l">
              <a:lnSpc>
                <a:spcPct val="150000"/>
              </a:lnSpc>
              <a:buFont typeface="Arial" panose="020B0604020202020204" pitchFamily="34" charset="0"/>
              <a:buChar char="•"/>
            </a:pPr>
            <a:r>
              <a:rPr lang="it-IT" sz="1200" b="1" i="0" u="none" strike="noStrike" dirty="0">
                <a:solidFill>
                  <a:srgbClr val="000000"/>
                </a:solidFill>
                <a:effectLst/>
              </a:rPr>
              <a:t>P-value</a:t>
            </a:r>
            <a:r>
              <a:rPr lang="it-IT" sz="1200" b="0" i="0" u="none" strike="noStrike" dirty="0">
                <a:solidFill>
                  <a:srgbClr val="000000"/>
                </a:solidFill>
                <a:effectLst/>
              </a:rPr>
              <a:t>: </a:t>
            </a:r>
            <a:r>
              <a:rPr lang="it-IT" sz="1200" dirty="0"/>
              <a:t>0.0091</a:t>
            </a:r>
            <a:endParaRPr lang="en-GB" sz="1200" dirty="0"/>
          </a:p>
        </p:txBody>
      </p:sp>
      <p:sp>
        <p:nvSpPr>
          <p:cNvPr id="33" name="CasellaDiTesto 32">
            <a:extLst>
              <a:ext uri="{FF2B5EF4-FFF2-40B4-BE49-F238E27FC236}">
                <a16:creationId xmlns:a16="http://schemas.microsoft.com/office/drawing/2014/main" id="{B658CDB0-2FD3-AC2E-273A-E522B102DF2C}"/>
              </a:ext>
            </a:extLst>
          </p:cNvPr>
          <p:cNvSpPr txBox="1"/>
          <p:nvPr/>
        </p:nvSpPr>
        <p:spPr>
          <a:xfrm>
            <a:off x="6331750" y="4564123"/>
            <a:ext cx="5494489" cy="1569660"/>
          </a:xfrm>
          <a:prstGeom prst="rect">
            <a:avLst/>
          </a:prstGeom>
          <a:noFill/>
        </p:spPr>
        <p:txBody>
          <a:bodyPr wrap="square" rtlCol="0">
            <a:spAutoFit/>
          </a:bodyPr>
          <a:lstStyle/>
          <a:p>
            <a:pPr marL="171450" indent="-171450" algn="l">
              <a:buFont typeface="Arial" panose="020B0604020202020204" pitchFamily="34" charset="0"/>
              <a:buChar char="•"/>
            </a:pPr>
            <a:r>
              <a:rPr lang="it-IT" sz="1200" b="0" i="0" u="none" strike="noStrike" dirty="0">
                <a:solidFill>
                  <a:srgbClr val="000000"/>
                </a:solidFill>
                <a:effectLst/>
                <a:latin typeface="-webkit-standard"/>
              </a:rPr>
              <a:t>Most movies have a cast size of 0-20 members, with average scores between 5 and 8, and a higher density for cast sizes of 5-20 members with scores between 6 and 8. The correlation between cast_size and average_score is 0.0665, indicating a very weak positive relationship but statistically significant (p-value: 0.0092)</a:t>
            </a:r>
          </a:p>
          <a:p>
            <a:pPr marL="171450" indent="-171450" algn="l">
              <a:buFont typeface="Arial" panose="020B0604020202020204" pitchFamily="34" charset="0"/>
              <a:buChar char="•"/>
            </a:pPr>
            <a:endParaRPr lang="it-IT" sz="1200" b="0" i="0" u="none" strike="noStrike" dirty="0">
              <a:solidFill>
                <a:srgbClr val="000000"/>
              </a:solidFill>
              <a:effectLst/>
            </a:endParaRPr>
          </a:p>
          <a:p>
            <a:pPr marL="171450" indent="-171450" algn="l">
              <a:buFont typeface="Arial" panose="020B0604020202020204" pitchFamily="34" charset="0"/>
              <a:buChar char="•"/>
            </a:pPr>
            <a:r>
              <a:rPr lang="it-IT" sz="1200" b="0" i="0" u="none" strike="noStrike" dirty="0">
                <a:solidFill>
                  <a:srgbClr val="000000"/>
                </a:solidFill>
                <a:effectLst/>
                <a:latin typeface="-webkit-standard"/>
              </a:rPr>
              <a:t>Although significant, the weak correlation suggests that cast size has minimal influence on average movie scores. Movies with larger casts (over 20 members) show a wide range of scores, indicating that other factors influence average scores</a:t>
            </a:r>
            <a:r>
              <a:rPr lang="it-IT" sz="1200" b="0" i="0" u="none" strike="noStrike" dirty="0">
                <a:solidFill>
                  <a:srgbClr val="000000"/>
                </a:solidFill>
                <a:effectLst/>
              </a:rPr>
              <a:t>.</a:t>
            </a:r>
          </a:p>
        </p:txBody>
      </p:sp>
      <p:cxnSp>
        <p:nvCxnSpPr>
          <p:cNvPr id="34" name="Connettore 1 33">
            <a:extLst>
              <a:ext uri="{FF2B5EF4-FFF2-40B4-BE49-F238E27FC236}">
                <a16:creationId xmlns:a16="http://schemas.microsoft.com/office/drawing/2014/main" id="{37EE0265-34B0-765F-DB63-939803CC5470}"/>
              </a:ext>
            </a:extLst>
          </p:cNvPr>
          <p:cNvCxnSpPr>
            <a:cxnSpLocks/>
          </p:cNvCxnSpPr>
          <p:nvPr/>
        </p:nvCxnSpPr>
        <p:spPr>
          <a:xfrm>
            <a:off x="7235748" y="4454612"/>
            <a:ext cx="3464587" cy="1686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8" name="Rettangolo 37">
            <a:extLst>
              <a:ext uri="{FF2B5EF4-FFF2-40B4-BE49-F238E27FC236}">
                <a16:creationId xmlns:a16="http://schemas.microsoft.com/office/drawing/2014/main" id="{6679734A-A98F-1C25-86BA-57544C806AAA}"/>
              </a:ext>
            </a:extLst>
          </p:cNvPr>
          <p:cNvSpPr/>
          <p:nvPr/>
        </p:nvSpPr>
        <p:spPr>
          <a:xfrm>
            <a:off x="2715188" y="1474037"/>
            <a:ext cx="75928" cy="977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ln>
                <a:solidFill>
                  <a:schemeClr val="tx1"/>
                </a:solidFill>
              </a:ln>
              <a:solidFill>
                <a:schemeClr val="tx1"/>
              </a:solidFill>
            </a:endParaRPr>
          </a:p>
        </p:txBody>
      </p:sp>
    </p:spTree>
    <p:extLst>
      <p:ext uri="{BB962C8B-B14F-4D97-AF65-F5344CB8AC3E}">
        <p14:creationId xmlns:p14="http://schemas.microsoft.com/office/powerpoint/2010/main" val="3192152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dissolve">
                                      <p:cBhvr>
                                        <p:cTn id="12" dur="500"/>
                                        <p:tgtEl>
                                          <p:spTgt spid="92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dissolve">
                                      <p:cBhvr>
                                        <p:cTn id="18" dur="500"/>
                                        <p:tgtEl>
                                          <p:spTgt spid="1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dissolve">
                                      <p:cBhvr>
                                        <p:cTn id="21" dur="500"/>
                                        <p:tgtEl>
                                          <p:spTgt spid="20"/>
                                        </p:tgtEl>
                                      </p:cBhvr>
                                    </p:animEffect>
                                  </p:childTnLst>
                                </p:cTn>
                              </p:par>
                              <p:par>
                                <p:cTn id="22" presetID="9"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dissolv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dissolve">
                                      <p:cBhvr>
                                        <p:cTn id="29" dur="500"/>
                                        <p:tgtEl>
                                          <p:spTgt spid="30"/>
                                        </p:tgtEl>
                                      </p:cBhvr>
                                    </p:animEffect>
                                  </p:childTnLst>
                                </p:cTn>
                              </p:par>
                              <p:par>
                                <p:cTn id="30" presetID="9"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dissolve">
                                      <p:cBhvr>
                                        <p:cTn id="32" dur="500"/>
                                        <p:tgtEl>
                                          <p:spTgt spid="3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dissolve">
                                      <p:cBhvr>
                                        <p:cTn id="35" dur="500"/>
                                        <p:tgtEl>
                                          <p:spTgt spid="3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dissolve">
                                      <p:cBhvr>
                                        <p:cTn id="38" dur="500"/>
                                        <p:tgtEl>
                                          <p:spTgt spid="33"/>
                                        </p:tgtEl>
                                      </p:cBhvr>
                                    </p:animEffect>
                                  </p:childTnLst>
                                </p:cTn>
                              </p:par>
                              <p:par>
                                <p:cTn id="39" presetID="9"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dissolve">
                                      <p:cBhvr>
                                        <p:cTn id="4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0" grpId="0"/>
      <p:bldP spid="30" grpId="0"/>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0A1235-58F5-46A0-AC31-E4750A7AFC71}"/>
              </a:ext>
            </a:extLst>
          </p:cNvPr>
          <p:cNvSpPr>
            <a:spLocks noGrp="1"/>
          </p:cNvSpPr>
          <p:nvPr>
            <p:ph type="title"/>
          </p:nvPr>
        </p:nvSpPr>
        <p:spPr>
          <a:xfrm>
            <a:off x="0" y="0"/>
            <a:ext cx="12192000" cy="511730"/>
          </a:xfrm>
          <a:solidFill>
            <a:schemeClr val="tx1">
              <a:lumMod val="95000"/>
              <a:lumOff val="5000"/>
            </a:schemeClr>
          </a:solidFill>
        </p:spPr>
        <p:txBody>
          <a:bodyPr>
            <a:normAutofit/>
          </a:bodyPr>
          <a:lstStyle/>
          <a:p>
            <a:pPr algn="ctr"/>
            <a:r>
              <a:rPr lang="it-IT" sz="1800" dirty="0">
                <a:solidFill>
                  <a:schemeClr val="bg1"/>
                </a:solidFill>
                <a:latin typeface="+mn-lt"/>
                <a:cs typeface="Times New Roman" panose="02020603050405020304" pitchFamily="18" charset="0"/>
              </a:rPr>
              <a:t>ANALYSIS SANDBOX </a:t>
            </a:r>
            <a:endParaRPr lang="it-IT" sz="3200" dirty="0">
              <a:solidFill>
                <a:schemeClr val="bg1"/>
              </a:solidFill>
              <a:latin typeface="Times New Roman" panose="02020603050405020304" pitchFamily="18" charset="0"/>
              <a:cs typeface="Times New Roman" panose="02020603050405020304" pitchFamily="18" charset="0"/>
            </a:endParaRPr>
          </a:p>
        </p:txBody>
      </p:sp>
      <p:sp>
        <p:nvSpPr>
          <p:cNvPr id="5" name="Titolo 1">
            <a:extLst>
              <a:ext uri="{FF2B5EF4-FFF2-40B4-BE49-F238E27FC236}">
                <a16:creationId xmlns:a16="http://schemas.microsoft.com/office/drawing/2014/main" id="{4ADD055E-1DF4-41F2-AA58-B562D0014A3D}"/>
              </a:ext>
            </a:extLst>
          </p:cNvPr>
          <p:cNvSpPr txBox="1">
            <a:spLocks/>
          </p:cNvSpPr>
          <p:nvPr/>
        </p:nvSpPr>
        <p:spPr>
          <a:xfrm>
            <a:off x="0" y="6550223"/>
            <a:ext cx="12192000" cy="307777"/>
          </a:xfrm>
          <a:prstGeom prst="rect">
            <a:avLst/>
          </a:prstGeom>
          <a:solidFill>
            <a:schemeClr val="tx1">
              <a:lumMod val="95000"/>
              <a:lumOff val="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200" dirty="0">
                <a:solidFill>
                  <a:schemeClr val="bg1"/>
                </a:solidFill>
              </a:rPr>
              <a:t>Academic Year 2023/2024</a:t>
            </a:r>
          </a:p>
        </p:txBody>
      </p:sp>
      <p:sp>
        <p:nvSpPr>
          <p:cNvPr id="12" name="CasellaDiTesto 11">
            <a:extLst>
              <a:ext uri="{FF2B5EF4-FFF2-40B4-BE49-F238E27FC236}">
                <a16:creationId xmlns:a16="http://schemas.microsoft.com/office/drawing/2014/main" id="{49A405EB-D83D-EE48-97BC-653C6F55EA29}"/>
              </a:ext>
            </a:extLst>
          </p:cNvPr>
          <p:cNvSpPr txBox="1"/>
          <p:nvPr/>
        </p:nvSpPr>
        <p:spPr>
          <a:xfrm>
            <a:off x="103833" y="6550222"/>
            <a:ext cx="1111523" cy="276999"/>
          </a:xfrm>
          <a:prstGeom prst="rect">
            <a:avLst/>
          </a:prstGeom>
          <a:noFill/>
        </p:spPr>
        <p:txBody>
          <a:bodyPr wrap="none" rtlCol="0">
            <a:spAutoFit/>
          </a:bodyPr>
          <a:lstStyle/>
          <a:p>
            <a:r>
              <a:rPr lang="it-IT" sz="1200" dirty="0">
                <a:solidFill>
                  <a:schemeClr val="bg1"/>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380481" y="6573305"/>
            <a:ext cx="617477" cy="261610"/>
          </a:xfrm>
          <a:prstGeom prst="rect">
            <a:avLst/>
          </a:prstGeom>
          <a:noFill/>
        </p:spPr>
        <p:txBody>
          <a:bodyPr wrap="none" rtlCol="0">
            <a:spAutoFit/>
          </a:bodyPr>
          <a:lstStyle/>
          <a:p>
            <a:r>
              <a:rPr lang="it-IT" sz="1100" dirty="0">
                <a:solidFill>
                  <a:schemeClr val="bg1"/>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2"/>
          <a:srcRect b="34226"/>
          <a:stretch/>
        </p:blipFill>
        <p:spPr>
          <a:xfrm>
            <a:off x="11550015" y="66031"/>
            <a:ext cx="447943" cy="379668"/>
          </a:xfrm>
          <a:prstGeom prst="rect">
            <a:avLst/>
          </a:prstGeom>
        </p:spPr>
      </p:pic>
      <p:sp>
        <p:nvSpPr>
          <p:cNvPr id="3" name="Rettangolo con angoli arrotondati 2">
            <a:extLst>
              <a:ext uri="{FF2B5EF4-FFF2-40B4-BE49-F238E27FC236}">
                <a16:creationId xmlns:a16="http://schemas.microsoft.com/office/drawing/2014/main" id="{DE8C461C-BFC8-2531-54FF-E0BF8259BBAF}"/>
              </a:ext>
            </a:extLst>
          </p:cNvPr>
          <p:cNvSpPr/>
          <p:nvPr/>
        </p:nvSpPr>
        <p:spPr>
          <a:xfrm>
            <a:off x="4644641" y="124220"/>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4</a:t>
            </a:r>
          </a:p>
        </p:txBody>
      </p:sp>
      <p:sp>
        <p:nvSpPr>
          <p:cNvPr id="4" name="CasellaDiTesto 3">
            <a:extLst>
              <a:ext uri="{FF2B5EF4-FFF2-40B4-BE49-F238E27FC236}">
                <a16:creationId xmlns:a16="http://schemas.microsoft.com/office/drawing/2014/main" id="{D01DE3C6-A4A2-73E1-EAD1-C24CB70A9C5E}"/>
              </a:ext>
            </a:extLst>
          </p:cNvPr>
          <p:cNvSpPr txBox="1"/>
          <p:nvPr/>
        </p:nvSpPr>
        <p:spPr>
          <a:xfrm>
            <a:off x="471199" y="769442"/>
            <a:ext cx="5357468" cy="276999"/>
          </a:xfrm>
          <a:prstGeom prst="rect">
            <a:avLst/>
          </a:prstGeom>
          <a:noFill/>
        </p:spPr>
        <p:txBody>
          <a:bodyPr wrap="square" rtlCol="0">
            <a:spAutoFit/>
          </a:bodyPr>
          <a:lstStyle/>
          <a:p>
            <a:pPr algn="l"/>
            <a:r>
              <a:rPr lang="it-IT" sz="1200" b="1" i="0" dirty="0">
                <a:solidFill>
                  <a:srgbClr val="000000"/>
                </a:solidFill>
                <a:effectLst/>
              </a:rPr>
              <a:t>H3: </a:t>
            </a:r>
            <a:r>
              <a:rPr lang="it-IT" sz="1200" b="0" i="0" u="none" strike="noStrike" dirty="0">
                <a:solidFill>
                  <a:srgbClr val="000000"/>
                </a:solidFill>
                <a:effectLst/>
                <a:latin typeface="-webkit-standard"/>
              </a:rPr>
              <a:t> </a:t>
            </a:r>
            <a:r>
              <a:rPr lang="it-IT" sz="1200" b="1" i="0" u="none" strike="noStrike" dirty="0">
                <a:solidFill>
                  <a:srgbClr val="000000"/>
                </a:solidFill>
                <a:effectLst/>
                <a:latin typeface="-webkit-standard"/>
              </a:rPr>
              <a:t>Movies that include specific genres perform better in terms of scores</a:t>
            </a:r>
            <a:endParaRPr lang="en-GB" b="1" dirty="0"/>
          </a:p>
        </p:txBody>
      </p:sp>
      <p:sp>
        <p:nvSpPr>
          <p:cNvPr id="7" name="CasellaDiTesto 6">
            <a:extLst>
              <a:ext uri="{FF2B5EF4-FFF2-40B4-BE49-F238E27FC236}">
                <a16:creationId xmlns:a16="http://schemas.microsoft.com/office/drawing/2014/main" id="{A54EE7EB-3396-E404-A2EE-7F77F219C008}"/>
              </a:ext>
            </a:extLst>
          </p:cNvPr>
          <p:cNvSpPr txBox="1"/>
          <p:nvPr/>
        </p:nvSpPr>
        <p:spPr>
          <a:xfrm>
            <a:off x="471198" y="4575206"/>
            <a:ext cx="5357468" cy="1754326"/>
          </a:xfrm>
          <a:prstGeom prst="rect">
            <a:avLst/>
          </a:prstGeom>
          <a:noFill/>
        </p:spPr>
        <p:txBody>
          <a:bodyPr wrap="square" rtlCol="0">
            <a:spAutoFit/>
          </a:bodyPr>
          <a:lstStyle/>
          <a:p>
            <a:pPr marL="171450" indent="-171450" algn="l">
              <a:buFont typeface="Arial" panose="020B0604020202020204" pitchFamily="34" charset="0"/>
              <a:buChar char="•"/>
            </a:pPr>
            <a:r>
              <a:rPr lang="it-IT" sz="1200" b="1" i="0" u="none" strike="noStrike" dirty="0">
                <a:solidFill>
                  <a:srgbClr val="000000"/>
                </a:solidFill>
                <a:effectLst/>
              </a:rPr>
              <a:t>Dramatic and Comedy: </a:t>
            </a:r>
            <a:r>
              <a:rPr lang="it-IT" sz="1200" i="0" u="none" strike="noStrike" dirty="0">
                <a:solidFill>
                  <a:srgbClr val="000000"/>
                </a:solidFill>
                <a:effectLst/>
              </a:rPr>
              <a:t>Tend to have significantly higher average scores, supporting the hypothesis that including these genres can improve ratings.</a:t>
            </a:r>
          </a:p>
          <a:p>
            <a:pPr marL="171450" indent="-171450" algn="l">
              <a:buFont typeface="Arial" panose="020B0604020202020204" pitchFamily="34" charset="0"/>
              <a:buChar char="•"/>
            </a:pPr>
            <a:endParaRPr lang="it-IT" sz="1200" i="0" u="none" strike="noStrike" dirty="0">
              <a:solidFill>
                <a:srgbClr val="000000"/>
              </a:solidFill>
              <a:effectLst/>
            </a:endParaRPr>
          </a:p>
          <a:p>
            <a:pPr marL="171450" indent="-171450" algn="l">
              <a:buFont typeface="Arial" panose="020B0604020202020204" pitchFamily="34" charset="0"/>
              <a:buChar char="•"/>
            </a:pPr>
            <a:r>
              <a:rPr lang="it-IT" sz="1200" b="1" i="0" u="none" strike="noStrike" dirty="0">
                <a:solidFill>
                  <a:srgbClr val="000000"/>
                </a:solidFill>
                <a:effectLst/>
              </a:rPr>
              <a:t>Thriller, Action, Romance, Crime, Documentaries: </a:t>
            </a:r>
            <a:r>
              <a:rPr lang="it-IT" sz="1200" i="0" u="none" strike="noStrike" dirty="0">
                <a:solidFill>
                  <a:srgbClr val="000000"/>
                </a:solidFill>
                <a:effectLst/>
              </a:rPr>
              <a:t>Have lower average scores compared to dramas and comedies, but still variable, suggesting that other factors influence performance.</a:t>
            </a:r>
          </a:p>
          <a:p>
            <a:pPr marL="171450" indent="-171450" algn="l">
              <a:buFont typeface="Arial" panose="020B0604020202020204" pitchFamily="34" charset="0"/>
              <a:buChar char="•"/>
            </a:pPr>
            <a:endParaRPr lang="it-IT" sz="1200" i="0" u="none" strike="noStrike" dirty="0">
              <a:solidFill>
                <a:srgbClr val="000000"/>
              </a:solidFill>
              <a:effectLst/>
            </a:endParaRPr>
          </a:p>
          <a:p>
            <a:pPr marL="171450" indent="-171450" algn="l">
              <a:buFont typeface="Arial" panose="020B0604020202020204" pitchFamily="34" charset="0"/>
              <a:buChar char="•"/>
            </a:pPr>
            <a:r>
              <a:rPr lang="it-IT" sz="1200" i="0" u="none" strike="noStrike" dirty="0">
                <a:solidFill>
                  <a:srgbClr val="000000"/>
                </a:solidFill>
                <a:effectLst/>
              </a:rPr>
              <a:t>The hypothesis that movies of specific genres, particularly dramatic and comedy, perform better in terms of average scores is supported by the data.</a:t>
            </a:r>
          </a:p>
        </p:txBody>
      </p:sp>
      <p:cxnSp>
        <p:nvCxnSpPr>
          <p:cNvPr id="8" name="Connettore 1 7">
            <a:extLst>
              <a:ext uri="{FF2B5EF4-FFF2-40B4-BE49-F238E27FC236}">
                <a16:creationId xmlns:a16="http://schemas.microsoft.com/office/drawing/2014/main" id="{BF1944DB-9EE9-199B-1A35-3147550F0B61}"/>
              </a:ext>
            </a:extLst>
          </p:cNvPr>
          <p:cNvCxnSpPr>
            <a:cxnSpLocks/>
          </p:cNvCxnSpPr>
          <p:nvPr/>
        </p:nvCxnSpPr>
        <p:spPr>
          <a:xfrm>
            <a:off x="1119980" y="4429441"/>
            <a:ext cx="405990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11270" name="Picture 6">
            <a:extLst>
              <a:ext uri="{FF2B5EF4-FFF2-40B4-BE49-F238E27FC236}">
                <a16:creationId xmlns:a16="http://schemas.microsoft.com/office/drawing/2014/main" id="{94274A6A-1E08-248F-77AB-ACF0A3EB2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657" y="1277375"/>
            <a:ext cx="3731952" cy="3079661"/>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88E9AF4B-065F-B883-11C2-90EE2CCB2DD6}"/>
              </a:ext>
            </a:extLst>
          </p:cNvPr>
          <p:cNvSpPr txBox="1"/>
          <p:nvPr/>
        </p:nvSpPr>
        <p:spPr>
          <a:xfrm>
            <a:off x="6716383" y="769442"/>
            <a:ext cx="4972833" cy="276999"/>
          </a:xfrm>
          <a:prstGeom prst="rect">
            <a:avLst/>
          </a:prstGeom>
          <a:noFill/>
        </p:spPr>
        <p:txBody>
          <a:bodyPr wrap="square" rtlCol="0">
            <a:spAutoFit/>
          </a:bodyPr>
          <a:lstStyle/>
          <a:p>
            <a:r>
              <a:rPr lang="it-IT" sz="1200" b="1" i="0" dirty="0">
                <a:solidFill>
                  <a:srgbClr val="000000"/>
                </a:solidFill>
                <a:effectLst/>
              </a:rPr>
              <a:t>H4: </a:t>
            </a:r>
            <a:r>
              <a:rPr lang="it-IT" sz="1200" b="1" i="0" u="none" strike="noStrike" dirty="0">
                <a:solidFill>
                  <a:srgbClr val="000000"/>
                </a:solidFill>
                <a:effectLst/>
                <a:latin typeface="-webkit-standard"/>
              </a:rPr>
              <a:t>Movies with more restrictive age certifications have higher scores</a:t>
            </a:r>
            <a:endParaRPr lang="it-IT" sz="1200" b="1" i="0" dirty="0">
              <a:solidFill>
                <a:srgbClr val="000000"/>
              </a:solidFill>
              <a:effectLst/>
            </a:endParaRPr>
          </a:p>
        </p:txBody>
      </p:sp>
      <p:pic>
        <p:nvPicPr>
          <p:cNvPr id="11272" name="Picture 8">
            <a:extLst>
              <a:ext uri="{FF2B5EF4-FFF2-40B4-BE49-F238E27FC236}">
                <a16:creationId xmlns:a16="http://schemas.microsoft.com/office/drawing/2014/main" id="{DAE01F6A-C257-6D4A-60C0-3FE62526FD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6826" y="1304153"/>
            <a:ext cx="3731951" cy="2824957"/>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ttore 1 12">
            <a:extLst>
              <a:ext uri="{FF2B5EF4-FFF2-40B4-BE49-F238E27FC236}">
                <a16:creationId xmlns:a16="http://schemas.microsoft.com/office/drawing/2014/main" id="{DAA7F38D-23E5-FCC5-E35E-734E940203F9}"/>
              </a:ext>
            </a:extLst>
          </p:cNvPr>
          <p:cNvCxnSpPr>
            <a:cxnSpLocks/>
          </p:cNvCxnSpPr>
          <p:nvPr/>
        </p:nvCxnSpPr>
        <p:spPr>
          <a:xfrm>
            <a:off x="7172848" y="4429441"/>
            <a:ext cx="405990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67C9776F-E39A-7F17-34DF-08FB43F2D733}"/>
              </a:ext>
            </a:extLst>
          </p:cNvPr>
          <p:cNvSpPr txBox="1"/>
          <p:nvPr/>
        </p:nvSpPr>
        <p:spPr>
          <a:xfrm>
            <a:off x="6716386" y="4575206"/>
            <a:ext cx="5227181" cy="1862048"/>
          </a:xfrm>
          <a:prstGeom prst="rect">
            <a:avLst/>
          </a:prstGeom>
          <a:noFill/>
        </p:spPr>
        <p:txBody>
          <a:bodyPr wrap="square" rtlCol="0">
            <a:spAutoFit/>
          </a:bodyPr>
          <a:lstStyle/>
          <a:p>
            <a:pPr algn="l"/>
            <a:r>
              <a:rPr lang="it-IT" sz="1200" i="0" u="none" strike="noStrike" dirty="0">
                <a:solidFill>
                  <a:srgbClr val="000000"/>
                </a:solidFill>
                <a:effectLst/>
              </a:rPr>
              <a:t>Testing hypothesis H4 is complex, as many movies are not rated (NR - Not Rated). Considering this</a:t>
            </a:r>
            <a:r>
              <a:rPr lang="it-IT" sz="1200" b="1" i="0" u="none" strike="noStrike" dirty="0">
                <a:solidFill>
                  <a:srgbClr val="000000"/>
                </a:solidFill>
                <a:effectLst/>
              </a:rPr>
              <a:t>:</a:t>
            </a:r>
          </a:p>
          <a:p>
            <a:pPr algn="l"/>
            <a:endParaRPr lang="it-IT" sz="1200" b="0" i="0" u="none" strike="noStrike" dirty="0">
              <a:solidFill>
                <a:srgbClr val="000000"/>
              </a:solidFill>
              <a:effectLst/>
            </a:endParaRPr>
          </a:p>
          <a:p>
            <a:pPr marL="171450" indent="-171450" algn="l">
              <a:buFont typeface="Arial" panose="020B0604020202020204" pitchFamily="34" charset="0"/>
              <a:buChar char="•"/>
            </a:pPr>
            <a:r>
              <a:rPr lang="it-IT" sz="1200" b="1" i="0" u="none" strike="noStrike" dirty="0">
                <a:solidFill>
                  <a:srgbClr val="000000"/>
                </a:solidFill>
                <a:effectLst/>
              </a:rPr>
              <a:t>R (Restricted)</a:t>
            </a:r>
            <a:r>
              <a:rPr lang="it-IT" sz="1200" b="0" i="0" u="none" strike="noStrike" dirty="0">
                <a:solidFill>
                  <a:srgbClr val="000000"/>
                </a:solidFill>
                <a:effectLst/>
              </a:rPr>
              <a:t>: Movies with an R rating have the highest average scores.</a:t>
            </a:r>
          </a:p>
          <a:p>
            <a:pPr marL="171450" indent="-171450" algn="l">
              <a:buFont typeface="Arial" panose="020B0604020202020204" pitchFamily="34" charset="0"/>
              <a:buChar char="•"/>
            </a:pPr>
            <a:r>
              <a:rPr lang="it-IT" sz="1200" b="1" i="0" u="none" strike="noStrike" dirty="0">
                <a:solidFill>
                  <a:srgbClr val="000000"/>
                </a:solidFill>
                <a:effectLst/>
              </a:rPr>
              <a:t>NC-17</a:t>
            </a:r>
            <a:r>
              <a:rPr lang="it-IT" sz="1200" b="0" i="0" u="none" strike="noStrike" dirty="0">
                <a:solidFill>
                  <a:srgbClr val="000000"/>
                </a:solidFill>
                <a:effectLst/>
              </a:rPr>
              <a:t>: Movies with an NC-17 rating have lower average scores.</a:t>
            </a:r>
          </a:p>
          <a:p>
            <a:pPr marL="171450" indent="-171450" algn="l">
              <a:buFont typeface="Arial" panose="020B0604020202020204" pitchFamily="34" charset="0"/>
              <a:buChar char="•"/>
            </a:pPr>
            <a:r>
              <a:rPr lang="it-IT" sz="1200" b="1" i="0" u="none" strike="noStrike" dirty="0">
                <a:solidFill>
                  <a:srgbClr val="000000"/>
                </a:solidFill>
                <a:effectLst/>
              </a:rPr>
              <a:t>G, PG, PG-13</a:t>
            </a:r>
            <a:r>
              <a:rPr lang="it-IT" sz="1200" b="0" i="0" u="none" strike="noStrike" dirty="0">
                <a:solidFill>
                  <a:srgbClr val="000000"/>
                </a:solidFill>
                <a:effectLst/>
              </a:rPr>
              <a:t>: Movies with less restrictive ratings tend to have lower average scores.</a:t>
            </a:r>
          </a:p>
          <a:p>
            <a:pPr algn="l"/>
            <a:endParaRPr lang="it-IT" sz="500" b="0" i="0" u="none" strike="noStrike" dirty="0">
              <a:solidFill>
                <a:srgbClr val="000000"/>
              </a:solidFill>
              <a:effectLst/>
            </a:endParaRPr>
          </a:p>
          <a:p>
            <a:pPr algn="l"/>
            <a:r>
              <a:rPr lang="it-IT" sz="1200" i="0" u="none" strike="noStrike" dirty="0">
                <a:solidFill>
                  <a:srgbClr val="000000"/>
                </a:solidFill>
                <a:effectLst/>
              </a:rPr>
              <a:t>The hypothesis that more restrictive age certifications are associated with higher scores is supported for R-rated movies, but not for NC-17 rated movies</a:t>
            </a:r>
            <a:r>
              <a:rPr lang="it-IT" sz="1200" b="1" i="0" u="none" strike="noStrike" dirty="0">
                <a:solidFill>
                  <a:srgbClr val="000000"/>
                </a:solidFill>
                <a:effectLst/>
              </a:rPr>
              <a:t>.</a:t>
            </a:r>
            <a:endParaRPr lang="it-IT" sz="1200" b="0" i="0" u="none" strike="noStrike" dirty="0">
              <a:solidFill>
                <a:srgbClr val="000000"/>
              </a:solidFill>
              <a:effectLst/>
            </a:endParaRPr>
          </a:p>
        </p:txBody>
      </p:sp>
    </p:spTree>
    <p:extLst>
      <p:ext uri="{BB962C8B-B14F-4D97-AF65-F5344CB8AC3E}">
        <p14:creationId xmlns:p14="http://schemas.microsoft.com/office/powerpoint/2010/main" val="2805272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11270"/>
                                        </p:tgtEl>
                                        <p:attrNameLst>
                                          <p:attrName>style.visibility</p:attrName>
                                        </p:attrNameLst>
                                      </p:cBhvr>
                                      <p:to>
                                        <p:strVal val="visible"/>
                                      </p:to>
                                    </p:set>
                                    <p:animEffect transition="in" filter="dissolve">
                                      <p:cBhvr>
                                        <p:cTn id="16" dur="500"/>
                                        <p:tgtEl>
                                          <p:spTgt spid="1127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par>
                                <p:cTn id="22" presetID="9" presetClass="entr" presetSubtype="0" fill="hold" nodeType="withEffect">
                                  <p:stCondLst>
                                    <p:cond delay="0"/>
                                  </p:stCondLst>
                                  <p:childTnLst>
                                    <p:set>
                                      <p:cBhvr>
                                        <p:cTn id="23" dur="1" fill="hold">
                                          <p:stCondLst>
                                            <p:cond delay="0"/>
                                          </p:stCondLst>
                                        </p:cTn>
                                        <p:tgtEl>
                                          <p:spTgt spid="11272"/>
                                        </p:tgtEl>
                                        <p:attrNameLst>
                                          <p:attrName>style.visibility</p:attrName>
                                        </p:attrNameLst>
                                      </p:cBhvr>
                                      <p:to>
                                        <p:strVal val="visible"/>
                                      </p:to>
                                    </p:set>
                                    <p:animEffect transition="in" filter="dissolve">
                                      <p:cBhvr>
                                        <p:cTn id="24" dur="500"/>
                                        <p:tgtEl>
                                          <p:spTgt spid="11272"/>
                                        </p:tgtEl>
                                      </p:cBhvr>
                                    </p:animEffect>
                                  </p:childTnLst>
                                </p:cTn>
                              </p:par>
                              <p:par>
                                <p:cTn id="25" presetID="9"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1"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0A1235-58F5-46A0-AC31-E4750A7AFC71}"/>
              </a:ext>
            </a:extLst>
          </p:cNvPr>
          <p:cNvSpPr>
            <a:spLocks noGrp="1"/>
          </p:cNvSpPr>
          <p:nvPr>
            <p:ph type="title"/>
          </p:nvPr>
        </p:nvSpPr>
        <p:spPr>
          <a:xfrm>
            <a:off x="0" y="0"/>
            <a:ext cx="12192000" cy="511730"/>
          </a:xfrm>
          <a:solidFill>
            <a:schemeClr val="tx1">
              <a:lumMod val="95000"/>
              <a:lumOff val="5000"/>
            </a:schemeClr>
          </a:solidFill>
        </p:spPr>
        <p:txBody>
          <a:bodyPr>
            <a:normAutofit/>
          </a:bodyPr>
          <a:lstStyle/>
          <a:p>
            <a:pPr algn="ctr"/>
            <a:r>
              <a:rPr lang="it-IT" sz="1800" dirty="0">
                <a:solidFill>
                  <a:schemeClr val="bg1"/>
                </a:solidFill>
                <a:latin typeface="+mn-lt"/>
                <a:cs typeface="Times New Roman" panose="02020603050405020304" pitchFamily="18" charset="0"/>
              </a:rPr>
              <a:t>ANALYSIS SANDBOX </a:t>
            </a:r>
            <a:endParaRPr lang="it-IT" sz="3200" dirty="0">
              <a:solidFill>
                <a:schemeClr val="bg1"/>
              </a:solidFill>
              <a:latin typeface="Times New Roman" panose="02020603050405020304" pitchFamily="18" charset="0"/>
              <a:cs typeface="Times New Roman" panose="02020603050405020304" pitchFamily="18" charset="0"/>
            </a:endParaRPr>
          </a:p>
        </p:txBody>
      </p:sp>
      <p:sp>
        <p:nvSpPr>
          <p:cNvPr id="5" name="Titolo 1">
            <a:extLst>
              <a:ext uri="{FF2B5EF4-FFF2-40B4-BE49-F238E27FC236}">
                <a16:creationId xmlns:a16="http://schemas.microsoft.com/office/drawing/2014/main" id="{4ADD055E-1DF4-41F2-AA58-B562D0014A3D}"/>
              </a:ext>
            </a:extLst>
          </p:cNvPr>
          <p:cNvSpPr txBox="1">
            <a:spLocks/>
          </p:cNvSpPr>
          <p:nvPr/>
        </p:nvSpPr>
        <p:spPr>
          <a:xfrm>
            <a:off x="0" y="6550223"/>
            <a:ext cx="12192000" cy="307777"/>
          </a:xfrm>
          <a:prstGeom prst="rect">
            <a:avLst/>
          </a:prstGeom>
          <a:solidFill>
            <a:schemeClr val="tx1">
              <a:lumMod val="95000"/>
              <a:lumOff val="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200" dirty="0">
                <a:solidFill>
                  <a:schemeClr val="bg1"/>
                </a:solidFill>
              </a:rPr>
              <a:t>Academic Year 2023/2024</a:t>
            </a:r>
          </a:p>
        </p:txBody>
      </p:sp>
      <p:sp>
        <p:nvSpPr>
          <p:cNvPr id="12" name="CasellaDiTesto 11">
            <a:extLst>
              <a:ext uri="{FF2B5EF4-FFF2-40B4-BE49-F238E27FC236}">
                <a16:creationId xmlns:a16="http://schemas.microsoft.com/office/drawing/2014/main" id="{49A405EB-D83D-EE48-97BC-653C6F55EA29}"/>
              </a:ext>
            </a:extLst>
          </p:cNvPr>
          <p:cNvSpPr txBox="1"/>
          <p:nvPr/>
        </p:nvSpPr>
        <p:spPr>
          <a:xfrm>
            <a:off x="103833" y="6550222"/>
            <a:ext cx="1111523" cy="276999"/>
          </a:xfrm>
          <a:prstGeom prst="rect">
            <a:avLst/>
          </a:prstGeom>
          <a:noFill/>
        </p:spPr>
        <p:txBody>
          <a:bodyPr wrap="none" rtlCol="0">
            <a:spAutoFit/>
          </a:bodyPr>
          <a:lstStyle/>
          <a:p>
            <a:r>
              <a:rPr lang="it-IT" sz="1200" dirty="0">
                <a:solidFill>
                  <a:schemeClr val="bg1"/>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380481" y="6573305"/>
            <a:ext cx="617477" cy="261610"/>
          </a:xfrm>
          <a:prstGeom prst="rect">
            <a:avLst/>
          </a:prstGeom>
          <a:noFill/>
        </p:spPr>
        <p:txBody>
          <a:bodyPr wrap="none" rtlCol="0">
            <a:spAutoFit/>
          </a:bodyPr>
          <a:lstStyle/>
          <a:p>
            <a:r>
              <a:rPr lang="it-IT" sz="1100" dirty="0">
                <a:solidFill>
                  <a:schemeClr val="bg1"/>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2"/>
          <a:srcRect b="34226"/>
          <a:stretch/>
        </p:blipFill>
        <p:spPr>
          <a:xfrm>
            <a:off x="11550015" y="66031"/>
            <a:ext cx="447943" cy="379668"/>
          </a:xfrm>
          <a:prstGeom prst="rect">
            <a:avLst/>
          </a:prstGeom>
        </p:spPr>
      </p:pic>
      <p:sp>
        <p:nvSpPr>
          <p:cNvPr id="3" name="Rettangolo con angoli arrotondati 2">
            <a:extLst>
              <a:ext uri="{FF2B5EF4-FFF2-40B4-BE49-F238E27FC236}">
                <a16:creationId xmlns:a16="http://schemas.microsoft.com/office/drawing/2014/main" id="{DE8C461C-BFC8-2531-54FF-E0BF8259BBAF}"/>
              </a:ext>
            </a:extLst>
          </p:cNvPr>
          <p:cNvSpPr/>
          <p:nvPr/>
        </p:nvSpPr>
        <p:spPr>
          <a:xfrm>
            <a:off x="4644641" y="124220"/>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4</a:t>
            </a:r>
          </a:p>
        </p:txBody>
      </p:sp>
      <p:sp>
        <p:nvSpPr>
          <p:cNvPr id="4" name="CasellaDiTesto 3">
            <a:extLst>
              <a:ext uri="{FF2B5EF4-FFF2-40B4-BE49-F238E27FC236}">
                <a16:creationId xmlns:a16="http://schemas.microsoft.com/office/drawing/2014/main" id="{A68C2E74-93AF-2162-62FD-694BDBF79CE3}"/>
              </a:ext>
            </a:extLst>
          </p:cNvPr>
          <p:cNvSpPr txBox="1"/>
          <p:nvPr/>
        </p:nvSpPr>
        <p:spPr>
          <a:xfrm>
            <a:off x="320887" y="800496"/>
            <a:ext cx="5357468" cy="553998"/>
          </a:xfrm>
          <a:prstGeom prst="rect">
            <a:avLst/>
          </a:prstGeom>
          <a:noFill/>
        </p:spPr>
        <p:txBody>
          <a:bodyPr wrap="square" rtlCol="0">
            <a:spAutoFit/>
          </a:bodyPr>
          <a:lstStyle/>
          <a:p>
            <a:pPr algn="l"/>
            <a:r>
              <a:rPr lang="it-IT" sz="1200" b="1" i="0" dirty="0">
                <a:solidFill>
                  <a:srgbClr val="000000"/>
                </a:solidFill>
                <a:effectLst/>
              </a:rPr>
              <a:t>H5: </a:t>
            </a:r>
            <a:r>
              <a:rPr lang="it-IT" sz="1200" b="1" i="0" u="none" strike="noStrike" dirty="0">
                <a:solidFill>
                  <a:srgbClr val="000000"/>
                </a:solidFill>
                <a:effectLst/>
              </a:rPr>
              <a:t>Movies produced in multiple countries tend to have higher scores</a:t>
            </a:r>
            <a:endParaRPr lang="it-IT" sz="1200" b="0" i="0" u="none" strike="noStrike" dirty="0">
              <a:solidFill>
                <a:srgbClr val="000000"/>
              </a:solidFill>
              <a:effectLst/>
            </a:endParaRPr>
          </a:p>
          <a:p>
            <a:endParaRPr lang="en-GB" dirty="0"/>
          </a:p>
        </p:txBody>
      </p:sp>
      <p:cxnSp>
        <p:nvCxnSpPr>
          <p:cNvPr id="6" name="Connettore 1 5">
            <a:extLst>
              <a:ext uri="{FF2B5EF4-FFF2-40B4-BE49-F238E27FC236}">
                <a16:creationId xmlns:a16="http://schemas.microsoft.com/office/drawing/2014/main" id="{171AC5AF-85AB-CEAB-7628-8FE287CEDA80}"/>
              </a:ext>
            </a:extLst>
          </p:cNvPr>
          <p:cNvCxnSpPr>
            <a:cxnSpLocks/>
          </p:cNvCxnSpPr>
          <p:nvPr/>
        </p:nvCxnSpPr>
        <p:spPr>
          <a:xfrm>
            <a:off x="898331" y="4460756"/>
            <a:ext cx="405990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CasellaDiTesto 6">
            <a:extLst>
              <a:ext uri="{FF2B5EF4-FFF2-40B4-BE49-F238E27FC236}">
                <a16:creationId xmlns:a16="http://schemas.microsoft.com/office/drawing/2014/main" id="{1352DD17-B31F-62CC-2789-7760F1BE9C08}"/>
              </a:ext>
            </a:extLst>
          </p:cNvPr>
          <p:cNvSpPr txBox="1"/>
          <p:nvPr/>
        </p:nvSpPr>
        <p:spPr>
          <a:xfrm>
            <a:off x="389778" y="4604711"/>
            <a:ext cx="5028042" cy="1785104"/>
          </a:xfrm>
          <a:prstGeom prst="rect">
            <a:avLst/>
          </a:prstGeom>
          <a:noFill/>
        </p:spPr>
        <p:txBody>
          <a:bodyPr wrap="square" rtlCol="0">
            <a:spAutoFit/>
          </a:bodyPr>
          <a:lstStyle/>
          <a:p>
            <a:pPr marL="171450" indent="-171450" algn="l">
              <a:buFont typeface="Arial" panose="020B0604020202020204" pitchFamily="34" charset="0"/>
              <a:buChar char="•"/>
            </a:pPr>
            <a:r>
              <a:rPr lang="it-IT" sz="1200" i="0" u="none" strike="noStrike" dirty="0">
                <a:solidFill>
                  <a:srgbClr val="000000"/>
                </a:solidFill>
                <a:effectLst/>
              </a:rPr>
              <a:t>The correlation between the number of production countries and the average score is very weak and positive, and the p-value indicates that the correlation is not statistically significant.</a:t>
            </a:r>
          </a:p>
          <a:p>
            <a:pPr marL="171450" indent="-171450" algn="l">
              <a:buFont typeface="Arial" panose="020B0604020202020204" pitchFamily="34" charset="0"/>
              <a:buChar char="•"/>
            </a:pPr>
            <a:endParaRPr lang="it-IT" sz="500" i="0" u="none" strike="noStrike" dirty="0">
              <a:solidFill>
                <a:srgbClr val="000000"/>
              </a:solidFill>
              <a:effectLst/>
            </a:endParaRPr>
          </a:p>
          <a:p>
            <a:pPr marL="171450" indent="-171450" algn="l">
              <a:buFont typeface="Arial" panose="020B0604020202020204" pitchFamily="34" charset="0"/>
              <a:buChar char="•"/>
            </a:pPr>
            <a:r>
              <a:rPr lang="it-IT" sz="1200" i="0" u="none" strike="noStrike" dirty="0">
                <a:solidFill>
                  <a:srgbClr val="000000"/>
                </a:solidFill>
                <a:effectLst/>
              </a:rPr>
              <a:t>There is not enough evidence to support the hypothesis that movies produced in multiple countries tend to have higher scores.</a:t>
            </a:r>
          </a:p>
          <a:p>
            <a:pPr marL="171450" indent="-171450" algn="l">
              <a:buFont typeface="Arial" panose="020B0604020202020204" pitchFamily="34" charset="0"/>
              <a:buChar char="•"/>
            </a:pPr>
            <a:endParaRPr lang="it-IT" sz="500" i="0" u="none" strike="noStrike" dirty="0">
              <a:solidFill>
                <a:srgbClr val="000000"/>
              </a:solidFill>
              <a:effectLst/>
            </a:endParaRPr>
          </a:p>
          <a:p>
            <a:pPr marL="171450" indent="-171450" algn="l">
              <a:buFont typeface="Arial" panose="020B0604020202020204" pitchFamily="34" charset="0"/>
              <a:buChar char="•"/>
            </a:pPr>
            <a:r>
              <a:rPr lang="it-IT" sz="1200" i="0" u="none" strike="noStrike" dirty="0">
                <a:solidFill>
                  <a:srgbClr val="000000"/>
                </a:solidFill>
                <a:effectLst/>
              </a:rPr>
              <a:t>The scatter plot supports this conclusion, showing a scattered distribution of average scores relative to the number of production countries, without a clear upward trend</a:t>
            </a:r>
            <a:r>
              <a:rPr lang="it-IT" sz="1200" i="0" u="none" strike="noStrike" dirty="0">
                <a:solidFill>
                  <a:srgbClr val="000000"/>
                </a:solidFill>
                <a:effectLst/>
                <a:latin typeface="-webkit-standard"/>
              </a:rPr>
              <a:t>.</a:t>
            </a:r>
            <a:endParaRPr lang="en-GB" sz="1200" dirty="0"/>
          </a:p>
        </p:txBody>
      </p:sp>
      <p:sp>
        <p:nvSpPr>
          <p:cNvPr id="8" name="CasellaDiTesto 7">
            <a:extLst>
              <a:ext uri="{FF2B5EF4-FFF2-40B4-BE49-F238E27FC236}">
                <a16:creationId xmlns:a16="http://schemas.microsoft.com/office/drawing/2014/main" id="{3E18BBA9-72DE-7F72-8832-314A7DD6E1DE}"/>
              </a:ext>
            </a:extLst>
          </p:cNvPr>
          <p:cNvSpPr txBox="1"/>
          <p:nvPr/>
        </p:nvSpPr>
        <p:spPr>
          <a:xfrm>
            <a:off x="389779" y="3599257"/>
            <a:ext cx="3954050" cy="617670"/>
          </a:xfrm>
          <a:prstGeom prst="rect">
            <a:avLst/>
          </a:prstGeom>
          <a:noFill/>
        </p:spPr>
        <p:txBody>
          <a:bodyPr wrap="square" rtlCol="0">
            <a:spAutoFit/>
          </a:bodyPr>
          <a:lstStyle/>
          <a:p>
            <a:pPr marL="223838" indent="-223838" algn="l">
              <a:lnSpc>
                <a:spcPct val="150000"/>
              </a:lnSpc>
              <a:buFont typeface="Arial" panose="020B0604020202020204" pitchFamily="34" charset="0"/>
              <a:buChar char="•"/>
            </a:pPr>
            <a:r>
              <a:rPr lang="it-IT" sz="1200" b="1" i="0" u="none" strike="noStrike" dirty="0">
                <a:solidFill>
                  <a:srgbClr val="000000"/>
                </a:solidFill>
                <a:effectLst/>
              </a:rPr>
              <a:t>Correlation</a:t>
            </a:r>
            <a:r>
              <a:rPr lang="it-IT" sz="1200" b="0" i="0" u="none" strike="noStrike" dirty="0">
                <a:solidFill>
                  <a:srgbClr val="000000"/>
                </a:solidFill>
                <a:effectLst/>
              </a:rPr>
              <a:t>: </a:t>
            </a:r>
            <a:r>
              <a:rPr lang="it-IT" sz="1200" b="0" i="0" u="none" strike="noStrike" dirty="0">
                <a:solidFill>
                  <a:srgbClr val="000000"/>
                </a:solidFill>
                <a:effectLst/>
                <a:latin typeface="-webkit-standard"/>
              </a:rPr>
              <a:t>0.049 </a:t>
            </a:r>
          </a:p>
          <a:p>
            <a:pPr marL="223838" indent="-223838" algn="l">
              <a:lnSpc>
                <a:spcPct val="150000"/>
              </a:lnSpc>
              <a:buFont typeface="Arial" panose="020B0604020202020204" pitchFamily="34" charset="0"/>
              <a:buChar char="•"/>
            </a:pPr>
            <a:r>
              <a:rPr lang="it-IT" sz="1200" b="1" i="0" u="none" strike="noStrike" dirty="0">
                <a:solidFill>
                  <a:srgbClr val="000000"/>
                </a:solidFill>
                <a:effectLst/>
              </a:rPr>
              <a:t>P-value</a:t>
            </a:r>
            <a:r>
              <a:rPr lang="it-IT" sz="1200" b="0" i="0" u="none" strike="noStrike" dirty="0">
                <a:solidFill>
                  <a:srgbClr val="000000"/>
                </a:solidFill>
                <a:effectLst/>
              </a:rPr>
              <a:t>: </a:t>
            </a:r>
            <a:r>
              <a:rPr lang="it-IT" sz="1200" b="0" i="0" u="none" strike="noStrike" dirty="0">
                <a:solidFill>
                  <a:srgbClr val="000000"/>
                </a:solidFill>
                <a:effectLst/>
                <a:latin typeface="-webkit-standard"/>
              </a:rPr>
              <a:t>0.0527</a:t>
            </a:r>
            <a:endParaRPr lang="it-IT" sz="1200" b="0" i="0" u="none" strike="noStrike" dirty="0">
              <a:solidFill>
                <a:srgbClr val="000000"/>
              </a:solidFill>
              <a:effectLst/>
            </a:endParaRPr>
          </a:p>
        </p:txBody>
      </p:sp>
      <p:pic>
        <p:nvPicPr>
          <p:cNvPr id="9" name="Picture 2">
            <a:extLst>
              <a:ext uri="{FF2B5EF4-FFF2-40B4-BE49-F238E27FC236}">
                <a16:creationId xmlns:a16="http://schemas.microsoft.com/office/drawing/2014/main" id="{EF01B0A3-00F9-B37B-3908-4256B06FC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331" y="1238716"/>
            <a:ext cx="3682652" cy="2379276"/>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9">
            <a:extLst>
              <a:ext uri="{FF2B5EF4-FFF2-40B4-BE49-F238E27FC236}">
                <a16:creationId xmlns:a16="http://schemas.microsoft.com/office/drawing/2014/main" id="{9A143716-ADF7-4B2B-1056-B49061244543}"/>
              </a:ext>
            </a:extLst>
          </p:cNvPr>
          <p:cNvSpPr txBox="1"/>
          <p:nvPr/>
        </p:nvSpPr>
        <p:spPr>
          <a:xfrm>
            <a:off x="6508697" y="805235"/>
            <a:ext cx="5041318" cy="738664"/>
          </a:xfrm>
          <a:prstGeom prst="rect">
            <a:avLst/>
          </a:prstGeom>
          <a:noFill/>
        </p:spPr>
        <p:txBody>
          <a:bodyPr wrap="square" rtlCol="0">
            <a:spAutoFit/>
          </a:bodyPr>
          <a:lstStyle/>
          <a:p>
            <a:pPr marL="268288" indent="-268288"/>
            <a:r>
              <a:rPr lang="it-IT" sz="1200" b="1" i="0" dirty="0">
                <a:solidFill>
                  <a:srgbClr val="000000"/>
                </a:solidFill>
                <a:effectLst/>
              </a:rPr>
              <a:t>H6:  </a:t>
            </a:r>
            <a:r>
              <a:rPr lang="it-IT" sz="1200" b="1" i="0" u="none" strike="noStrike" dirty="0">
                <a:solidFill>
                  <a:srgbClr val="000000"/>
                </a:solidFill>
                <a:effectLst/>
                <a:latin typeface="-webkit-standard"/>
              </a:rPr>
              <a:t>Newer movies have different rating trends compared to older movies, with possible annual variations</a:t>
            </a:r>
            <a:r>
              <a:rPr lang="it-IT" sz="1200" b="1" i="0" dirty="0">
                <a:solidFill>
                  <a:srgbClr val="000000"/>
                </a:solidFill>
                <a:effectLst/>
              </a:rPr>
              <a:t>.</a:t>
            </a:r>
          </a:p>
          <a:p>
            <a:endParaRPr lang="en-GB" dirty="0"/>
          </a:p>
        </p:txBody>
      </p:sp>
      <p:pic>
        <p:nvPicPr>
          <p:cNvPr id="12292" name="Picture 4">
            <a:extLst>
              <a:ext uri="{FF2B5EF4-FFF2-40B4-BE49-F238E27FC236}">
                <a16:creationId xmlns:a16="http://schemas.microsoft.com/office/drawing/2014/main" id="{9870D855-2D12-9B26-38FB-39B9DE40D6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2980" y="1254279"/>
            <a:ext cx="3682652" cy="2348149"/>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701402ED-1F15-92C6-99AC-0FB2A04C5C80}"/>
              </a:ext>
            </a:extLst>
          </p:cNvPr>
          <p:cNvSpPr txBox="1"/>
          <p:nvPr/>
        </p:nvSpPr>
        <p:spPr>
          <a:xfrm>
            <a:off x="6513647" y="3599257"/>
            <a:ext cx="3954050" cy="617670"/>
          </a:xfrm>
          <a:prstGeom prst="rect">
            <a:avLst/>
          </a:prstGeom>
          <a:noFill/>
        </p:spPr>
        <p:txBody>
          <a:bodyPr wrap="square" rtlCol="0">
            <a:spAutoFit/>
          </a:bodyPr>
          <a:lstStyle/>
          <a:p>
            <a:pPr marL="223838" indent="-223838" algn="l">
              <a:lnSpc>
                <a:spcPct val="150000"/>
              </a:lnSpc>
              <a:buFont typeface="Arial" panose="020B0604020202020204" pitchFamily="34" charset="0"/>
              <a:buChar char="•"/>
            </a:pPr>
            <a:r>
              <a:rPr lang="it-IT" sz="1200" b="1" i="0" u="none" strike="noStrike" dirty="0">
                <a:solidFill>
                  <a:srgbClr val="000000"/>
                </a:solidFill>
                <a:effectLst/>
              </a:rPr>
              <a:t>Correlation</a:t>
            </a:r>
            <a:r>
              <a:rPr lang="it-IT" sz="1200" b="0" i="0" u="none" strike="noStrike" dirty="0">
                <a:solidFill>
                  <a:srgbClr val="000000"/>
                </a:solidFill>
                <a:effectLst/>
              </a:rPr>
              <a:t>: -0.0951</a:t>
            </a:r>
            <a:r>
              <a:rPr lang="it-IT" sz="1200" b="0" i="0" u="none" strike="noStrike" dirty="0">
                <a:solidFill>
                  <a:srgbClr val="000000"/>
                </a:solidFill>
                <a:effectLst/>
                <a:latin typeface="-webkit-standard"/>
              </a:rPr>
              <a:t> </a:t>
            </a:r>
          </a:p>
          <a:p>
            <a:pPr marL="223838" indent="-223838" algn="l">
              <a:lnSpc>
                <a:spcPct val="150000"/>
              </a:lnSpc>
              <a:buFont typeface="Arial" panose="020B0604020202020204" pitchFamily="34" charset="0"/>
              <a:buChar char="•"/>
            </a:pPr>
            <a:r>
              <a:rPr lang="it-IT" sz="1200" b="1" i="0" u="none" strike="noStrike" dirty="0">
                <a:solidFill>
                  <a:srgbClr val="000000"/>
                </a:solidFill>
                <a:effectLst/>
              </a:rPr>
              <a:t>P-value</a:t>
            </a:r>
            <a:r>
              <a:rPr lang="it-IT" sz="1200" b="0" i="0" u="none" strike="noStrike" dirty="0">
                <a:solidFill>
                  <a:srgbClr val="000000"/>
                </a:solidFill>
                <a:effectLst/>
              </a:rPr>
              <a:t>: 0.0002</a:t>
            </a:r>
          </a:p>
        </p:txBody>
      </p:sp>
      <p:cxnSp>
        <p:nvCxnSpPr>
          <p:cNvPr id="13" name="Connettore 1 12">
            <a:extLst>
              <a:ext uri="{FF2B5EF4-FFF2-40B4-BE49-F238E27FC236}">
                <a16:creationId xmlns:a16="http://schemas.microsoft.com/office/drawing/2014/main" id="{0358BBCC-3D1E-D654-E19E-57C26CC70920}"/>
              </a:ext>
            </a:extLst>
          </p:cNvPr>
          <p:cNvCxnSpPr>
            <a:cxnSpLocks/>
          </p:cNvCxnSpPr>
          <p:nvPr/>
        </p:nvCxnSpPr>
        <p:spPr>
          <a:xfrm>
            <a:off x="7122072" y="4454734"/>
            <a:ext cx="405990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2FCCD596-48A7-41A5-BD86-7D7124FB93A7}"/>
              </a:ext>
            </a:extLst>
          </p:cNvPr>
          <p:cNvSpPr txBox="1"/>
          <p:nvPr/>
        </p:nvSpPr>
        <p:spPr>
          <a:xfrm>
            <a:off x="6513647" y="4552578"/>
            <a:ext cx="5454015" cy="1538883"/>
          </a:xfrm>
          <a:prstGeom prst="rect">
            <a:avLst/>
          </a:prstGeom>
          <a:noFill/>
        </p:spPr>
        <p:txBody>
          <a:bodyPr wrap="square" rtlCol="0">
            <a:spAutoFit/>
          </a:bodyPr>
          <a:lstStyle/>
          <a:p>
            <a:pPr marL="171450" indent="-171450" algn="l">
              <a:buFont typeface="Arial" panose="020B0604020202020204" pitchFamily="34" charset="0"/>
              <a:buChar char="•"/>
            </a:pPr>
            <a:r>
              <a:rPr lang="it-IT" sz="1200" b="0" i="0" u="none" strike="noStrike" dirty="0">
                <a:solidFill>
                  <a:srgbClr val="000000"/>
                </a:solidFill>
                <a:effectLst/>
                <a:latin typeface="-webkit-standard"/>
              </a:rPr>
              <a:t>Movies released before the 1980s tend to have higher average scores compared to newer movies, which show greater variability in average scores (4-8)</a:t>
            </a:r>
          </a:p>
          <a:p>
            <a:pPr marL="171450" indent="-171450" algn="l">
              <a:buFont typeface="Arial" panose="020B0604020202020204" pitchFamily="34" charset="0"/>
              <a:buChar char="•"/>
            </a:pPr>
            <a:endParaRPr lang="it-IT" sz="500" b="0" i="0" u="none" strike="noStrike" dirty="0">
              <a:solidFill>
                <a:srgbClr val="000000"/>
              </a:solidFill>
              <a:effectLst/>
            </a:endParaRPr>
          </a:p>
          <a:p>
            <a:pPr marL="171450" indent="-171450" algn="l">
              <a:buFont typeface="Arial" panose="020B0604020202020204" pitchFamily="34" charset="0"/>
              <a:buChar char="•"/>
            </a:pPr>
            <a:r>
              <a:rPr lang="it-IT" sz="1200" b="0" i="0" u="none" strike="noStrike" dirty="0">
                <a:solidFill>
                  <a:srgbClr val="000000"/>
                </a:solidFill>
                <a:effectLst/>
                <a:latin typeface="-webkit-standard"/>
              </a:rPr>
              <a:t>The correlation between release_year and average_score indicates a very weak but significant negative relationship considering the p-value.</a:t>
            </a:r>
          </a:p>
          <a:p>
            <a:pPr marL="171450" indent="-171450" algn="l">
              <a:buFont typeface="Arial" panose="020B0604020202020204" pitchFamily="34" charset="0"/>
              <a:buChar char="•"/>
            </a:pPr>
            <a:endParaRPr lang="it-IT" sz="500" b="0" i="0" u="none" strike="noStrike" dirty="0">
              <a:solidFill>
                <a:srgbClr val="000000"/>
              </a:solidFill>
              <a:effectLst/>
            </a:endParaRPr>
          </a:p>
          <a:p>
            <a:pPr marL="171450" indent="-171450" algn="l">
              <a:buFont typeface="Arial" panose="020B0604020202020204" pitchFamily="34" charset="0"/>
              <a:buChar char="•"/>
            </a:pPr>
            <a:r>
              <a:rPr lang="it-IT" sz="1200" b="0" i="0" u="none" strike="noStrike" dirty="0">
                <a:solidFill>
                  <a:srgbClr val="000000"/>
                </a:solidFill>
                <a:effectLst/>
                <a:latin typeface="-webkit-standard"/>
              </a:rPr>
              <a:t>Recent movies tend to have slightly lower scores compared to older movies, with greater variability in average scores. The hypothesis that newer movies have different rating trends is supported by the data</a:t>
            </a:r>
            <a:r>
              <a:rPr lang="it-IT" sz="1200" b="0" i="0" u="none" strike="noStrike" dirty="0">
                <a:solidFill>
                  <a:srgbClr val="000000"/>
                </a:solidFill>
                <a:effectLst/>
              </a:rPr>
              <a:t>.</a:t>
            </a:r>
          </a:p>
        </p:txBody>
      </p:sp>
    </p:spTree>
    <p:extLst>
      <p:ext uri="{BB962C8B-B14F-4D97-AF65-F5344CB8AC3E}">
        <p14:creationId xmlns:p14="http://schemas.microsoft.com/office/powerpoint/2010/main" val="2745217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par>
                                <p:cTn id="25" presetID="9" presetClass="entr" presetSubtype="0" fill="hold" nodeType="withEffect">
                                  <p:stCondLst>
                                    <p:cond delay="0"/>
                                  </p:stCondLst>
                                  <p:childTnLst>
                                    <p:set>
                                      <p:cBhvr>
                                        <p:cTn id="26" dur="1" fill="hold">
                                          <p:stCondLst>
                                            <p:cond delay="0"/>
                                          </p:stCondLst>
                                        </p:cTn>
                                        <p:tgtEl>
                                          <p:spTgt spid="12292"/>
                                        </p:tgtEl>
                                        <p:attrNameLst>
                                          <p:attrName>style.visibility</p:attrName>
                                        </p:attrNameLst>
                                      </p:cBhvr>
                                      <p:to>
                                        <p:strVal val="visible"/>
                                      </p:to>
                                    </p:set>
                                    <p:animEffect transition="in" filter="dissolve">
                                      <p:cBhvr>
                                        <p:cTn id="27" dur="500"/>
                                        <p:tgtEl>
                                          <p:spTgt spid="1229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dissolve">
                                      <p:cBhvr>
                                        <p:cTn id="33" dur="500"/>
                                        <p:tgtEl>
                                          <p:spTgt spid="1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0" grpId="0"/>
      <p:bldP spid="11"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0A1235-58F5-46A0-AC31-E4750A7AFC71}"/>
              </a:ext>
            </a:extLst>
          </p:cNvPr>
          <p:cNvSpPr>
            <a:spLocks noGrp="1"/>
          </p:cNvSpPr>
          <p:nvPr>
            <p:ph type="title"/>
          </p:nvPr>
        </p:nvSpPr>
        <p:spPr>
          <a:xfrm>
            <a:off x="0" y="0"/>
            <a:ext cx="12192000" cy="511730"/>
          </a:xfrm>
          <a:solidFill>
            <a:schemeClr val="tx1">
              <a:lumMod val="95000"/>
              <a:lumOff val="5000"/>
            </a:schemeClr>
          </a:solidFill>
        </p:spPr>
        <p:txBody>
          <a:bodyPr>
            <a:normAutofit/>
          </a:bodyPr>
          <a:lstStyle/>
          <a:p>
            <a:pPr algn="ctr"/>
            <a:r>
              <a:rPr lang="it-IT" sz="1800" dirty="0">
                <a:solidFill>
                  <a:schemeClr val="bg1"/>
                </a:solidFill>
                <a:latin typeface="+mn-lt"/>
                <a:cs typeface="Times New Roman" panose="02020603050405020304" pitchFamily="18" charset="0"/>
              </a:rPr>
              <a:t>ANALYSIS SANDBOX </a:t>
            </a:r>
            <a:endParaRPr lang="it-IT" sz="3200" dirty="0">
              <a:solidFill>
                <a:schemeClr val="bg1"/>
              </a:solidFill>
              <a:latin typeface="Times New Roman" panose="02020603050405020304" pitchFamily="18" charset="0"/>
              <a:cs typeface="Times New Roman" panose="02020603050405020304" pitchFamily="18" charset="0"/>
            </a:endParaRPr>
          </a:p>
        </p:txBody>
      </p:sp>
      <p:sp>
        <p:nvSpPr>
          <p:cNvPr id="5" name="Titolo 1">
            <a:extLst>
              <a:ext uri="{FF2B5EF4-FFF2-40B4-BE49-F238E27FC236}">
                <a16:creationId xmlns:a16="http://schemas.microsoft.com/office/drawing/2014/main" id="{4ADD055E-1DF4-41F2-AA58-B562D0014A3D}"/>
              </a:ext>
            </a:extLst>
          </p:cNvPr>
          <p:cNvSpPr txBox="1">
            <a:spLocks/>
          </p:cNvSpPr>
          <p:nvPr/>
        </p:nvSpPr>
        <p:spPr>
          <a:xfrm>
            <a:off x="0" y="6550223"/>
            <a:ext cx="12192000" cy="307777"/>
          </a:xfrm>
          <a:prstGeom prst="rect">
            <a:avLst/>
          </a:prstGeom>
          <a:solidFill>
            <a:schemeClr val="tx1">
              <a:lumMod val="95000"/>
              <a:lumOff val="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200" dirty="0">
                <a:solidFill>
                  <a:schemeClr val="bg1"/>
                </a:solidFill>
              </a:rPr>
              <a:t>Academic Year 2023/2024</a:t>
            </a:r>
          </a:p>
        </p:txBody>
      </p:sp>
      <p:sp>
        <p:nvSpPr>
          <p:cNvPr id="12" name="CasellaDiTesto 11">
            <a:extLst>
              <a:ext uri="{FF2B5EF4-FFF2-40B4-BE49-F238E27FC236}">
                <a16:creationId xmlns:a16="http://schemas.microsoft.com/office/drawing/2014/main" id="{49A405EB-D83D-EE48-97BC-653C6F55EA29}"/>
              </a:ext>
            </a:extLst>
          </p:cNvPr>
          <p:cNvSpPr txBox="1"/>
          <p:nvPr/>
        </p:nvSpPr>
        <p:spPr>
          <a:xfrm>
            <a:off x="103833" y="6550222"/>
            <a:ext cx="1111523" cy="276999"/>
          </a:xfrm>
          <a:prstGeom prst="rect">
            <a:avLst/>
          </a:prstGeom>
          <a:noFill/>
        </p:spPr>
        <p:txBody>
          <a:bodyPr wrap="none" rtlCol="0">
            <a:spAutoFit/>
          </a:bodyPr>
          <a:lstStyle/>
          <a:p>
            <a:r>
              <a:rPr lang="it-IT" sz="1200" dirty="0">
                <a:solidFill>
                  <a:schemeClr val="bg1"/>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380481" y="6573305"/>
            <a:ext cx="617477" cy="261610"/>
          </a:xfrm>
          <a:prstGeom prst="rect">
            <a:avLst/>
          </a:prstGeom>
          <a:noFill/>
        </p:spPr>
        <p:txBody>
          <a:bodyPr wrap="none" rtlCol="0">
            <a:spAutoFit/>
          </a:bodyPr>
          <a:lstStyle/>
          <a:p>
            <a:r>
              <a:rPr lang="it-IT" sz="1100" dirty="0">
                <a:solidFill>
                  <a:schemeClr val="bg1"/>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2"/>
          <a:srcRect b="34226"/>
          <a:stretch/>
        </p:blipFill>
        <p:spPr>
          <a:xfrm>
            <a:off x="11550015" y="66031"/>
            <a:ext cx="447943" cy="379668"/>
          </a:xfrm>
          <a:prstGeom prst="rect">
            <a:avLst/>
          </a:prstGeom>
        </p:spPr>
      </p:pic>
      <p:sp>
        <p:nvSpPr>
          <p:cNvPr id="3" name="Rettangolo con angoli arrotondati 2">
            <a:extLst>
              <a:ext uri="{FF2B5EF4-FFF2-40B4-BE49-F238E27FC236}">
                <a16:creationId xmlns:a16="http://schemas.microsoft.com/office/drawing/2014/main" id="{DE8C461C-BFC8-2531-54FF-E0BF8259BBAF}"/>
              </a:ext>
            </a:extLst>
          </p:cNvPr>
          <p:cNvSpPr/>
          <p:nvPr/>
        </p:nvSpPr>
        <p:spPr>
          <a:xfrm>
            <a:off x="4644641" y="124220"/>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4</a:t>
            </a:r>
          </a:p>
        </p:txBody>
      </p:sp>
      <p:sp>
        <p:nvSpPr>
          <p:cNvPr id="4" name="CasellaDiTesto 3">
            <a:extLst>
              <a:ext uri="{FF2B5EF4-FFF2-40B4-BE49-F238E27FC236}">
                <a16:creationId xmlns:a16="http://schemas.microsoft.com/office/drawing/2014/main" id="{25C70040-9A46-BC7B-AA9F-A329C26D46A5}"/>
              </a:ext>
            </a:extLst>
          </p:cNvPr>
          <p:cNvSpPr txBox="1"/>
          <p:nvPr/>
        </p:nvSpPr>
        <p:spPr>
          <a:xfrm>
            <a:off x="304800" y="756640"/>
            <a:ext cx="3305520" cy="553998"/>
          </a:xfrm>
          <a:prstGeom prst="rect">
            <a:avLst/>
          </a:prstGeom>
          <a:noFill/>
        </p:spPr>
        <p:txBody>
          <a:bodyPr wrap="none" rtlCol="0">
            <a:spAutoFit/>
          </a:bodyPr>
          <a:lstStyle/>
          <a:p>
            <a:pPr marL="342900" indent="-342900">
              <a:buFont typeface="+mj-lt"/>
              <a:buAutoNum type="arabicPeriod" startAt="2"/>
            </a:pPr>
            <a:r>
              <a:rPr lang="it-IT" sz="1200" b="1" i="0" u="none" strike="noStrike" dirty="0">
                <a:solidFill>
                  <a:srgbClr val="000000"/>
                </a:solidFill>
                <a:effectLst/>
                <a:latin typeface="-webkit-standard"/>
              </a:rPr>
              <a:t>Hypothesis Testing with </a:t>
            </a:r>
            <a:r>
              <a:rPr lang="it-IT" sz="1200" b="1" dirty="0">
                <a:solidFill>
                  <a:srgbClr val="000000"/>
                </a:solidFill>
                <a:latin typeface="-webkit-standard"/>
              </a:rPr>
              <a:t>Inferential </a:t>
            </a:r>
            <a:r>
              <a:rPr lang="it-IT" sz="1200" b="1" i="0" u="none" strike="noStrike" dirty="0">
                <a:solidFill>
                  <a:srgbClr val="000000"/>
                </a:solidFill>
                <a:effectLst/>
                <a:latin typeface="-webkit-standard"/>
              </a:rPr>
              <a:t>Analysis</a:t>
            </a:r>
            <a:endParaRPr lang="it-IT" sz="1200" b="1" dirty="0"/>
          </a:p>
          <a:p>
            <a:endParaRPr lang="en-GB" dirty="0"/>
          </a:p>
        </p:txBody>
      </p:sp>
      <p:sp>
        <p:nvSpPr>
          <p:cNvPr id="7" name="CasellaDiTesto 6">
            <a:extLst>
              <a:ext uri="{FF2B5EF4-FFF2-40B4-BE49-F238E27FC236}">
                <a16:creationId xmlns:a16="http://schemas.microsoft.com/office/drawing/2014/main" id="{09BFF638-D99F-A5FB-0B9C-BC4654562F21}"/>
              </a:ext>
            </a:extLst>
          </p:cNvPr>
          <p:cNvSpPr txBox="1"/>
          <p:nvPr/>
        </p:nvSpPr>
        <p:spPr>
          <a:xfrm>
            <a:off x="304799" y="1125498"/>
            <a:ext cx="7132458" cy="3231654"/>
          </a:xfrm>
          <a:prstGeom prst="rect">
            <a:avLst/>
          </a:prstGeom>
          <a:noFill/>
        </p:spPr>
        <p:txBody>
          <a:bodyPr wrap="square" rtlCol="0">
            <a:spAutoFit/>
          </a:bodyPr>
          <a:lstStyle/>
          <a:p>
            <a:r>
              <a:rPr lang="it-IT" sz="1200" b="0" i="0" u="none" strike="noStrike" dirty="0">
                <a:solidFill>
                  <a:srgbClr val="000000"/>
                </a:solidFill>
                <a:effectLst/>
                <a:latin typeface="-webkit-standard"/>
              </a:rPr>
              <a:t>To confirm the results of the descriptive analysis, we implemented a multivariate Linear Regression model using average_score as the dependent variable.</a:t>
            </a:r>
          </a:p>
          <a:p>
            <a:endParaRPr lang="it-IT" sz="1200" b="0" i="0" u="none" strike="noStrike" dirty="0">
              <a:solidFill>
                <a:srgbClr val="000000"/>
              </a:solidFill>
              <a:effectLst/>
              <a:latin typeface="-webkit-standard"/>
            </a:endParaRPr>
          </a:p>
          <a:p>
            <a:r>
              <a:rPr lang="it-IT" sz="1200" b="0" i="0" u="none" strike="noStrike" dirty="0">
                <a:solidFill>
                  <a:srgbClr val="000000"/>
                </a:solidFill>
                <a:effectLst/>
                <a:latin typeface="-webkit-standard"/>
              </a:rPr>
              <a:t>Implementation Steps:</a:t>
            </a:r>
          </a:p>
          <a:p>
            <a:endParaRPr lang="it-IT" sz="1200" b="0" i="0" u="none" strike="noStrike" dirty="0">
              <a:solidFill>
                <a:srgbClr val="000000"/>
              </a:solidFill>
              <a:effectLst/>
              <a:latin typeface="-webkit-standard"/>
            </a:endParaRPr>
          </a:p>
          <a:p>
            <a:pPr marL="403225" indent="-215900">
              <a:buFont typeface="Arial" panose="020B0604020202020204" pitchFamily="34" charset="0"/>
              <a:buChar char="•"/>
            </a:pPr>
            <a:r>
              <a:rPr lang="it-IT" sz="1200" b="0" i="0" u="none" strike="noStrike" dirty="0">
                <a:solidFill>
                  <a:srgbClr val="000000"/>
                </a:solidFill>
                <a:effectLst/>
                <a:latin typeface="-webkit-standard"/>
              </a:rPr>
              <a:t>We excluded the independent variables "age_NR" and "success" due to their high correlation.</a:t>
            </a:r>
          </a:p>
          <a:p>
            <a:pPr marL="403225" indent="-215900">
              <a:buFont typeface="Arial" panose="020B0604020202020204" pitchFamily="34" charset="0"/>
              <a:buChar char="•"/>
            </a:pPr>
            <a:endParaRPr lang="it-IT" sz="1200" b="0" i="0" u="none" strike="noStrike" dirty="0">
              <a:solidFill>
                <a:srgbClr val="000000"/>
              </a:solidFill>
              <a:effectLst/>
              <a:latin typeface="-webkit-standard"/>
            </a:endParaRPr>
          </a:p>
          <a:p>
            <a:pPr marL="403225" indent="-215900">
              <a:buFont typeface="Arial" panose="020B0604020202020204" pitchFamily="34" charset="0"/>
              <a:buChar char="•"/>
            </a:pPr>
            <a:r>
              <a:rPr lang="it-IT" sz="1200" b="0" i="0" u="none" strike="noStrike" dirty="0">
                <a:solidFill>
                  <a:srgbClr val="000000"/>
                </a:solidFill>
                <a:effectLst/>
                <a:latin typeface="-webkit-standard"/>
              </a:rPr>
              <a:t>The dataset was split into 80% for training and 20% for testing.</a:t>
            </a:r>
          </a:p>
          <a:p>
            <a:pPr marL="403225" indent="-215900">
              <a:buFont typeface="Arial" panose="020B0604020202020204" pitchFamily="34" charset="0"/>
              <a:buChar char="•"/>
            </a:pPr>
            <a:endParaRPr lang="it-IT" sz="1200" b="0" i="0" u="none" strike="noStrike" dirty="0">
              <a:solidFill>
                <a:srgbClr val="000000"/>
              </a:solidFill>
              <a:effectLst/>
              <a:latin typeface="-webkit-standard"/>
            </a:endParaRPr>
          </a:p>
          <a:p>
            <a:pPr marL="403225" indent="-215900">
              <a:buFont typeface="Arial" panose="020B0604020202020204" pitchFamily="34" charset="0"/>
              <a:buChar char="•"/>
            </a:pPr>
            <a:r>
              <a:rPr lang="it-IT" sz="1200" b="0" i="0" u="none" strike="noStrike" dirty="0">
                <a:solidFill>
                  <a:srgbClr val="000000"/>
                </a:solidFill>
                <a:effectLst/>
                <a:latin typeface="-webkit-standard"/>
              </a:rPr>
              <a:t>Continuous variables were transformed using the logarithmic function to normalize their distribution and then scaled using Min-Max Scaling.</a:t>
            </a:r>
          </a:p>
          <a:p>
            <a:pPr marL="403225" indent="-215900">
              <a:buFont typeface="Arial" panose="020B0604020202020204" pitchFamily="34" charset="0"/>
              <a:buChar char="•"/>
            </a:pPr>
            <a:endParaRPr lang="it-IT" sz="1200" b="0" i="0" u="none" strike="noStrike" dirty="0">
              <a:solidFill>
                <a:srgbClr val="000000"/>
              </a:solidFill>
              <a:effectLst/>
              <a:latin typeface="-webkit-standard"/>
            </a:endParaRPr>
          </a:p>
          <a:p>
            <a:pPr marL="403225" indent="-215900">
              <a:buFont typeface="Arial" panose="020B0604020202020204" pitchFamily="34" charset="0"/>
              <a:buChar char="•"/>
            </a:pPr>
            <a:r>
              <a:rPr lang="it-IT" sz="1200" b="0" i="0" u="none" strike="noStrike" dirty="0">
                <a:solidFill>
                  <a:srgbClr val="000000"/>
                </a:solidFill>
                <a:effectLst/>
                <a:latin typeface="-webkit-standard"/>
              </a:rPr>
              <a:t>Model training was done with cross-validation and evaluation on the test set.</a:t>
            </a:r>
          </a:p>
          <a:p>
            <a:pPr marL="403225" indent="-215900">
              <a:buFont typeface="Arial" panose="020B0604020202020204" pitchFamily="34" charset="0"/>
              <a:buChar char="•"/>
            </a:pPr>
            <a:endParaRPr lang="it-IT" sz="1200" b="0" i="0" u="none" strike="noStrike" dirty="0">
              <a:solidFill>
                <a:srgbClr val="000000"/>
              </a:solidFill>
              <a:effectLst/>
              <a:latin typeface="-webkit-standard"/>
            </a:endParaRPr>
          </a:p>
          <a:p>
            <a:pPr marL="403225" indent="-215900">
              <a:buFont typeface="Arial" panose="020B0604020202020204" pitchFamily="34" charset="0"/>
              <a:buChar char="•"/>
            </a:pPr>
            <a:r>
              <a:rPr lang="it-IT" sz="1200" b="0" i="0" u="none" strike="noStrike" dirty="0">
                <a:solidFill>
                  <a:srgbClr val="000000"/>
                </a:solidFill>
                <a:effectLst/>
                <a:latin typeface="-webkit-standard"/>
              </a:rPr>
              <a:t>Evaluation metrics used: MSE (Mean Squared Error) and R² .</a:t>
            </a:r>
          </a:p>
          <a:p>
            <a:pPr marL="403225" indent="-215900">
              <a:buFont typeface="Arial" panose="020B0604020202020204" pitchFamily="34" charset="0"/>
              <a:buChar char="•"/>
            </a:pPr>
            <a:endParaRPr lang="it-IT" sz="1200" dirty="0">
              <a:solidFill>
                <a:srgbClr val="000000"/>
              </a:solidFill>
              <a:latin typeface="-webkit-standard"/>
            </a:endParaRPr>
          </a:p>
          <a:p>
            <a:pPr marL="403225" indent="-215900">
              <a:buFont typeface="Arial" panose="020B0604020202020204" pitchFamily="34" charset="0"/>
              <a:buChar char="•"/>
            </a:pPr>
            <a:r>
              <a:rPr lang="it-IT" sz="1200" b="0" i="0" u="none" strike="noStrike" dirty="0">
                <a:solidFill>
                  <a:srgbClr val="000000"/>
                </a:solidFill>
                <a:effectLst/>
                <a:latin typeface="-webkit-standard"/>
              </a:rPr>
              <a:t>Analysis of coefficients and p-values.</a:t>
            </a:r>
            <a:endParaRPr lang="en-GB" dirty="0"/>
          </a:p>
        </p:txBody>
      </p:sp>
      <p:graphicFrame>
        <p:nvGraphicFramePr>
          <p:cNvPr id="9" name="Tabella 8">
            <a:extLst>
              <a:ext uri="{FF2B5EF4-FFF2-40B4-BE49-F238E27FC236}">
                <a16:creationId xmlns:a16="http://schemas.microsoft.com/office/drawing/2014/main" id="{F2A10E90-2697-E4A6-B597-14D8E48859B1}"/>
              </a:ext>
            </a:extLst>
          </p:cNvPr>
          <p:cNvGraphicFramePr>
            <a:graphicFrameLocks noGrp="1"/>
          </p:cNvGraphicFramePr>
          <p:nvPr>
            <p:extLst>
              <p:ext uri="{D42A27DB-BD31-4B8C-83A1-F6EECF244321}">
                <p14:modId xmlns:p14="http://schemas.microsoft.com/office/powerpoint/2010/main" val="2361246231"/>
              </p:ext>
            </p:extLst>
          </p:nvPr>
        </p:nvGraphicFramePr>
        <p:xfrm>
          <a:off x="7726680" y="1297277"/>
          <a:ext cx="3823335" cy="822960"/>
        </p:xfrm>
        <a:graphic>
          <a:graphicData uri="http://schemas.openxmlformats.org/drawingml/2006/table">
            <a:tbl>
              <a:tblPr firstRow="1" bandRow="1">
                <a:tableStyleId>{F2DE63D5-997A-4646-A377-4702673A728D}</a:tableStyleId>
              </a:tblPr>
              <a:tblGrid>
                <a:gridCol w="1274445">
                  <a:extLst>
                    <a:ext uri="{9D8B030D-6E8A-4147-A177-3AD203B41FA5}">
                      <a16:colId xmlns:a16="http://schemas.microsoft.com/office/drawing/2014/main" val="3145496734"/>
                    </a:ext>
                  </a:extLst>
                </a:gridCol>
                <a:gridCol w="1274445">
                  <a:extLst>
                    <a:ext uri="{9D8B030D-6E8A-4147-A177-3AD203B41FA5}">
                      <a16:colId xmlns:a16="http://schemas.microsoft.com/office/drawing/2014/main" val="26615230"/>
                    </a:ext>
                  </a:extLst>
                </a:gridCol>
                <a:gridCol w="1274445">
                  <a:extLst>
                    <a:ext uri="{9D8B030D-6E8A-4147-A177-3AD203B41FA5}">
                      <a16:colId xmlns:a16="http://schemas.microsoft.com/office/drawing/2014/main" val="1822891499"/>
                    </a:ext>
                  </a:extLst>
                </a:gridCol>
              </a:tblGrid>
              <a:tr h="266700">
                <a:tc>
                  <a:txBody>
                    <a:bodyPr/>
                    <a:lstStyle/>
                    <a:p>
                      <a:endParaRPr lang="en-GB" sz="1200" dirty="0">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dirty="0">
                          <a:ln>
                            <a:noFill/>
                          </a:ln>
                          <a:solidFill>
                            <a:schemeClr val="tx1"/>
                          </a:solidFill>
                          <a:effectLst/>
                        </a:rPr>
                        <a:t>Train</a:t>
                      </a:r>
                      <a:endParaRPr lang="it-IT" sz="1200" b="0" i="0" dirty="0">
                        <a:ln>
                          <a:noFill/>
                        </a:ln>
                        <a:solidFill>
                          <a:schemeClr val="tx1"/>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dirty="0">
                          <a:ln>
                            <a:noFill/>
                          </a:ln>
                          <a:solidFill>
                            <a:schemeClr val="tx1"/>
                          </a:solidFill>
                          <a:effectLst/>
                        </a:rPr>
                        <a:t>Test</a:t>
                      </a:r>
                      <a:endParaRPr lang="it-IT" sz="1200" b="0" i="0" dirty="0">
                        <a:ln>
                          <a:noFill/>
                        </a:ln>
                        <a:solidFill>
                          <a:schemeClr val="tx1"/>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2927188"/>
                  </a:ext>
                </a:extLst>
              </a:tr>
              <a:tr h="266700">
                <a:tc>
                  <a:txBody>
                    <a:bodyPr/>
                    <a:lstStyle/>
                    <a:p>
                      <a:r>
                        <a:rPr lang="it-IT" sz="1200" b="0" dirty="0">
                          <a:solidFill>
                            <a:srgbClr val="000000"/>
                          </a:solidFill>
                          <a:effectLst/>
                        </a:rPr>
                        <a:t>MSE</a:t>
                      </a:r>
                      <a:endParaRPr lang="en-GB"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solidFill>
                            <a:srgbClr val="000000"/>
                          </a:solidFill>
                          <a:effectLst/>
                        </a:rPr>
                        <a:t>0.7506</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solidFill>
                            <a:srgbClr val="000000"/>
                          </a:solidFill>
                          <a:effectLst/>
                        </a:rPr>
                        <a:t>0.8737</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490759"/>
                  </a:ext>
                </a:extLst>
              </a:tr>
              <a:tr h="266700">
                <a:tc>
                  <a:txBody>
                    <a:bodyPr/>
                    <a:lstStyle/>
                    <a:p>
                      <a:r>
                        <a:rPr lang="it-IT" sz="1200" b="0" dirty="0">
                          <a:solidFill>
                            <a:srgbClr val="000000"/>
                          </a:solidFill>
                          <a:effectLst/>
                        </a:rPr>
                        <a:t>R²</a:t>
                      </a:r>
                      <a:endParaRPr lang="en-GB"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solidFill>
                            <a:srgbClr val="000000"/>
                          </a:solidFill>
                          <a:effectLst/>
                        </a:rPr>
                        <a:t>0.1731</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solidFill>
                            <a:srgbClr val="000000"/>
                          </a:solidFill>
                          <a:effectLst/>
                        </a:rPr>
                        <a:t>0.1371</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1867161"/>
                  </a:ext>
                </a:extLst>
              </a:tr>
            </a:tbl>
          </a:graphicData>
        </a:graphic>
      </p:graphicFrame>
      <p:sp>
        <p:nvSpPr>
          <p:cNvPr id="10" name="CasellaDiTesto 9">
            <a:extLst>
              <a:ext uri="{FF2B5EF4-FFF2-40B4-BE49-F238E27FC236}">
                <a16:creationId xmlns:a16="http://schemas.microsoft.com/office/drawing/2014/main" id="{573BDB44-36A3-5BD0-A2DD-D99E3FB881CD}"/>
              </a:ext>
            </a:extLst>
          </p:cNvPr>
          <p:cNvSpPr txBox="1"/>
          <p:nvPr/>
        </p:nvSpPr>
        <p:spPr>
          <a:xfrm>
            <a:off x="304800" y="4784854"/>
            <a:ext cx="7132458" cy="646331"/>
          </a:xfrm>
          <a:prstGeom prst="rect">
            <a:avLst/>
          </a:prstGeom>
          <a:noFill/>
        </p:spPr>
        <p:txBody>
          <a:bodyPr wrap="square" rtlCol="0">
            <a:spAutoFit/>
          </a:bodyPr>
          <a:lstStyle/>
          <a:p>
            <a:pPr marL="285750" indent="-285750">
              <a:buFont typeface="Arial" panose="020B0604020202020204" pitchFamily="34" charset="0"/>
              <a:buChar char="•"/>
            </a:pPr>
            <a:r>
              <a:rPr lang="it-IT" sz="1200" dirty="0"/>
              <a:t>The model has a rather low R² both on the training set (0.1731) and the test set (0.1371), suggesting that the model does not explain the variance in the data well. This may indicate that the model is too simple or that important factors are not included in the model.</a:t>
            </a:r>
            <a:endParaRPr lang="en-GB" sz="1200" dirty="0"/>
          </a:p>
        </p:txBody>
      </p:sp>
      <p:sp>
        <p:nvSpPr>
          <p:cNvPr id="11" name="CasellaDiTesto 10">
            <a:extLst>
              <a:ext uri="{FF2B5EF4-FFF2-40B4-BE49-F238E27FC236}">
                <a16:creationId xmlns:a16="http://schemas.microsoft.com/office/drawing/2014/main" id="{743C4510-ACEC-B5C4-723F-DCEE960A3AD7}"/>
              </a:ext>
            </a:extLst>
          </p:cNvPr>
          <p:cNvSpPr txBox="1"/>
          <p:nvPr/>
        </p:nvSpPr>
        <p:spPr>
          <a:xfrm>
            <a:off x="304798" y="4432503"/>
            <a:ext cx="581569" cy="276999"/>
          </a:xfrm>
          <a:prstGeom prst="rect">
            <a:avLst/>
          </a:prstGeom>
          <a:noFill/>
        </p:spPr>
        <p:txBody>
          <a:bodyPr wrap="none" rtlCol="0">
            <a:spAutoFit/>
          </a:bodyPr>
          <a:lstStyle/>
          <a:p>
            <a:r>
              <a:rPr lang="en-GB" sz="1200" b="1" dirty="0"/>
              <a:t>Result</a:t>
            </a:r>
          </a:p>
        </p:txBody>
      </p:sp>
      <p:sp>
        <p:nvSpPr>
          <p:cNvPr id="13" name="CasellaDiTesto 12">
            <a:extLst>
              <a:ext uri="{FF2B5EF4-FFF2-40B4-BE49-F238E27FC236}">
                <a16:creationId xmlns:a16="http://schemas.microsoft.com/office/drawing/2014/main" id="{0D6EE6A5-94C8-D5B0-C5E3-A3EE2E1A586B}"/>
              </a:ext>
            </a:extLst>
          </p:cNvPr>
          <p:cNvSpPr txBox="1"/>
          <p:nvPr/>
        </p:nvSpPr>
        <p:spPr>
          <a:xfrm>
            <a:off x="369570" y="5581888"/>
            <a:ext cx="7067688" cy="646331"/>
          </a:xfrm>
          <a:prstGeom prst="rect">
            <a:avLst/>
          </a:prstGeom>
          <a:noFill/>
        </p:spPr>
        <p:txBody>
          <a:bodyPr wrap="square" rtlCol="0">
            <a:spAutoFit/>
          </a:bodyPr>
          <a:lstStyle/>
          <a:p>
            <a:pPr marL="171450" indent="-171450">
              <a:buFont typeface="Arial" panose="020B0604020202020204" pitchFamily="34" charset="0"/>
              <a:buChar char="•"/>
            </a:pPr>
            <a:r>
              <a:rPr lang="it-IT" sz="1200" dirty="0"/>
              <a:t>Some variables such as </a:t>
            </a:r>
            <a:r>
              <a:rPr lang="it-IT" sz="1200" b="1" dirty="0"/>
              <a:t>release_year, runtime, tmdb_popularity, </a:t>
            </a:r>
            <a:r>
              <a:rPr lang="it-IT" sz="1200" dirty="0"/>
              <a:t>and </a:t>
            </a:r>
            <a:r>
              <a:rPr lang="it-IT" sz="1200" b="1" dirty="0"/>
              <a:t>various film genres </a:t>
            </a:r>
            <a:r>
              <a:rPr lang="it-IT" sz="1200" dirty="0"/>
              <a:t>show statistical significance, indicating that they have an impact, on the dependent variable. These variables can be considered important for the model.</a:t>
            </a:r>
          </a:p>
        </p:txBody>
      </p:sp>
      <p:graphicFrame>
        <p:nvGraphicFramePr>
          <p:cNvPr id="15" name="Tabella 14">
            <a:extLst>
              <a:ext uri="{FF2B5EF4-FFF2-40B4-BE49-F238E27FC236}">
                <a16:creationId xmlns:a16="http://schemas.microsoft.com/office/drawing/2014/main" id="{1A74FF82-EE53-DFDE-A67D-64EE7228D2D4}"/>
              </a:ext>
            </a:extLst>
          </p:cNvPr>
          <p:cNvGraphicFramePr>
            <a:graphicFrameLocks noGrp="1"/>
          </p:cNvGraphicFramePr>
          <p:nvPr>
            <p:extLst>
              <p:ext uri="{D42A27DB-BD31-4B8C-83A1-F6EECF244321}">
                <p14:modId xmlns:p14="http://schemas.microsoft.com/office/powerpoint/2010/main" val="3211937627"/>
              </p:ext>
            </p:extLst>
          </p:nvPr>
        </p:nvGraphicFramePr>
        <p:xfrm>
          <a:off x="7726680" y="2588880"/>
          <a:ext cx="3823335" cy="3639339"/>
        </p:xfrm>
        <a:graphic>
          <a:graphicData uri="http://schemas.openxmlformats.org/drawingml/2006/table">
            <a:tbl>
              <a:tblPr firstRow="1" bandRow="1">
                <a:tableStyleId>{F2DE63D5-997A-4646-A377-4702673A728D}</a:tableStyleId>
              </a:tblPr>
              <a:tblGrid>
                <a:gridCol w="1274445">
                  <a:extLst>
                    <a:ext uri="{9D8B030D-6E8A-4147-A177-3AD203B41FA5}">
                      <a16:colId xmlns:a16="http://schemas.microsoft.com/office/drawing/2014/main" val="3145496734"/>
                    </a:ext>
                  </a:extLst>
                </a:gridCol>
                <a:gridCol w="1274445">
                  <a:extLst>
                    <a:ext uri="{9D8B030D-6E8A-4147-A177-3AD203B41FA5}">
                      <a16:colId xmlns:a16="http://schemas.microsoft.com/office/drawing/2014/main" val="26615230"/>
                    </a:ext>
                  </a:extLst>
                </a:gridCol>
                <a:gridCol w="1274445">
                  <a:extLst>
                    <a:ext uri="{9D8B030D-6E8A-4147-A177-3AD203B41FA5}">
                      <a16:colId xmlns:a16="http://schemas.microsoft.com/office/drawing/2014/main" val="1822891499"/>
                    </a:ext>
                  </a:extLst>
                </a:gridCol>
              </a:tblGrid>
              <a:tr h="302771">
                <a:tc>
                  <a:txBody>
                    <a:bodyPr/>
                    <a:lstStyle/>
                    <a:p>
                      <a:r>
                        <a:rPr lang="en-GB" sz="1200" dirty="0">
                          <a:ln>
                            <a:noFill/>
                          </a:ln>
                          <a:solidFill>
                            <a:schemeClr val="tx1"/>
                          </a:solidFill>
                        </a:rPr>
                        <a:t>Significant Variables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it-IT" sz="1200" b="1" dirty="0">
                          <a:ln>
                            <a:noFill/>
                          </a:ln>
                          <a:solidFill>
                            <a:schemeClr val="tx1"/>
                          </a:solidFill>
                          <a:effectLst/>
                        </a:rPr>
                        <a:t>Coefficient</a:t>
                      </a:r>
                      <a:endParaRPr lang="it-IT" sz="1200" b="0" i="0" dirty="0">
                        <a:ln>
                          <a:noFill/>
                        </a:ln>
                        <a:solidFill>
                          <a:schemeClr val="tx1"/>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it-IT" sz="1200" b="1" dirty="0">
                          <a:ln>
                            <a:noFill/>
                          </a:ln>
                          <a:solidFill>
                            <a:schemeClr val="tx1"/>
                          </a:solidFill>
                          <a:effectLst/>
                        </a:rPr>
                        <a:t>p-value</a:t>
                      </a:r>
                      <a:endParaRPr lang="it-IT" sz="1200" b="0" i="0" dirty="0">
                        <a:ln>
                          <a:noFill/>
                        </a:ln>
                        <a:solidFill>
                          <a:schemeClr val="tx1"/>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2927188"/>
                  </a:ext>
                </a:extLst>
              </a:tr>
              <a:tr h="302771">
                <a:tc>
                  <a:txBody>
                    <a:bodyPr/>
                    <a:lstStyle/>
                    <a:p>
                      <a:r>
                        <a:rPr lang="it-IT" sz="1200" b="1" dirty="0">
                          <a:solidFill>
                            <a:srgbClr val="000000"/>
                          </a:solidFill>
                          <a:effectLst/>
                        </a:rPr>
                        <a:t>release_year </a:t>
                      </a:r>
                      <a:endParaRPr lang="en-GB"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solidFill>
                            <a:srgbClr val="000000"/>
                          </a:solidFill>
                          <a:effectLst/>
                        </a:rPr>
                        <a:t>-1.1263</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solidFill>
                            <a:srgbClr val="000000"/>
                          </a:solidFill>
                          <a:effectLst/>
                        </a:rPr>
                        <a:t>3.5806e-06</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490759"/>
                  </a:ext>
                </a:extLst>
              </a:tr>
              <a:tr h="302771">
                <a:tc>
                  <a:txBody>
                    <a:bodyPr/>
                    <a:lstStyle/>
                    <a:p>
                      <a:r>
                        <a:rPr lang="it-IT" sz="1200" b="1" dirty="0">
                          <a:solidFill>
                            <a:srgbClr val="000000"/>
                          </a:solidFill>
                          <a:effectLst/>
                        </a:rPr>
                        <a:t>runtime</a:t>
                      </a:r>
                      <a:endParaRPr lang="en-GB"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1.0935</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0.0148</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1867161"/>
                  </a:ext>
                </a:extLst>
              </a:tr>
              <a:tr h="3027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t>tmdb_popularity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0.6632</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0.0030</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3012206"/>
                  </a:ext>
                </a:extLst>
              </a:tr>
              <a:tr h="3027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t>genre_drama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 0.3250</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2.8411e-07</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4781572"/>
                  </a:ext>
                </a:extLst>
              </a:tr>
              <a:tr h="3027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t>genre_thriller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-0.3213</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 1.9753e-05</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8759065"/>
                  </a:ext>
                </a:extLst>
              </a:tr>
              <a:tr h="3027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t>genre_action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-0.2119</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0.0038</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4003972"/>
                  </a:ext>
                </a:extLst>
              </a:tr>
              <a:tr h="3027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t>genre_romance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-0.2184</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0.0017</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1291592"/>
                  </a:ext>
                </a:extLst>
              </a:tr>
              <a:tr h="3027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t>genre_documentation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0.8210</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2.3271e-19</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095524"/>
                  </a:ext>
                </a:extLst>
              </a:tr>
              <a:tr h="3027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t>country_GB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0.2962</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 0.0265</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9774834"/>
                  </a:ext>
                </a:extLst>
              </a:tr>
              <a:tr h="3027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t>country_JP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0.4432</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0.0301</a:t>
                      </a:r>
                      <a:endParaRPr lang="it-IT" sz="1200" b="0" i="0" dirty="0">
                        <a:solidFill>
                          <a:srgbClr val="000000"/>
                        </a:solidFill>
                        <a:effectLst/>
                        <a:latin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6607956"/>
                  </a:ext>
                </a:extLst>
              </a:tr>
            </a:tbl>
          </a:graphicData>
        </a:graphic>
      </p:graphicFrame>
    </p:spTree>
    <p:extLst>
      <p:ext uri="{BB962C8B-B14F-4D97-AF65-F5344CB8AC3E}">
        <p14:creationId xmlns:p14="http://schemas.microsoft.com/office/powerpoint/2010/main" val="4228265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3">
                                            <p:txEl>
                                              <p:pRg st="0" end="0"/>
                                            </p:txEl>
                                          </p:spTgt>
                                        </p:tgtEl>
                                        <p:attrNameLst>
                                          <p:attrName>style.visibility</p:attrName>
                                        </p:attrNameLst>
                                      </p:cBhvr>
                                      <p:to>
                                        <p:strVal val="visible"/>
                                      </p:to>
                                    </p:set>
                                    <p:animEffect transition="in" filter="dissolve">
                                      <p:cBhvr>
                                        <p:cTn id="30" dur="500"/>
                                        <p:tgtEl>
                                          <p:spTgt spid="1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0A1235-58F5-46A0-AC31-E4750A7AFC71}"/>
              </a:ext>
            </a:extLst>
          </p:cNvPr>
          <p:cNvSpPr>
            <a:spLocks noGrp="1"/>
          </p:cNvSpPr>
          <p:nvPr>
            <p:ph type="title"/>
          </p:nvPr>
        </p:nvSpPr>
        <p:spPr>
          <a:xfrm>
            <a:off x="0" y="0"/>
            <a:ext cx="12192000" cy="511730"/>
          </a:xfrm>
          <a:solidFill>
            <a:schemeClr val="tx1">
              <a:lumMod val="95000"/>
              <a:lumOff val="5000"/>
            </a:schemeClr>
          </a:solidFill>
        </p:spPr>
        <p:txBody>
          <a:bodyPr>
            <a:normAutofit/>
          </a:bodyPr>
          <a:lstStyle/>
          <a:p>
            <a:pPr algn="ctr"/>
            <a:r>
              <a:rPr lang="it-IT" sz="1800" dirty="0">
                <a:solidFill>
                  <a:schemeClr val="bg1"/>
                </a:solidFill>
                <a:latin typeface="+mn-lt"/>
                <a:cs typeface="Times New Roman" panose="02020603050405020304" pitchFamily="18" charset="0"/>
              </a:rPr>
              <a:t>ANALYSIS SANDBOX </a:t>
            </a:r>
            <a:endParaRPr lang="it-IT" sz="3200" dirty="0">
              <a:solidFill>
                <a:schemeClr val="bg1"/>
              </a:solidFill>
              <a:latin typeface="Times New Roman" panose="02020603050405020304" pitchFamily="18" charset="0"/>
              <a:cs typeface="Times New Roman" panose="02020603050405020304" pitchFamily="18" charset="0"/>
            </a:endParaRPr>
          </a:p>
        </p:txBody>
      </p:sp>
      <p:sp>
        <p:nvSpPr>
          <p:cNvPr id="5" name="Titolo 1">
            <a:extLst>
              <a:ext uri="{FF2B5EF4-FFF2-40B4-BE49-F238E27FC236}">
                <a16:creationId xmlns:a16="http://schemas.microsoft.com/office/drawing/2014/main" id="{4ADD055E-1DF4-41F2-AA58-B562D0014A3D}"/>
              </a:ext>
            </a:extLst>
          </p:cNvPr>
          <p:cNvSpPr txBox="1">
            <a:spLocks/>
          </p:cNvSpPr>
          <p:nvPr/>
        </p:nvSpPr>
        <p:spPr>
          <a:xfrm>
            <a:off x="0" y="6550223"/>
            <a:ext cx="12192000" cy="307777"/>
          </a:xfrm>
          <a:prstGeom prst="rect">
            <a:avLst/>
          </a:prstGeom>
          <a:solidFill>
            <a:schemeClr val="tx1">
              <a:lumMod val="95000"/>
              <a:lumOff val="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200" dirty="0">
                <a:solidFill>
                  <a:schemeClr val="bg1"/>
                </a:solidFill>
              </a:rPr>
              <a:t>Academic Year 2023/2024</a:t>
            </a:r>
          </a:p>
        </p:txBody>
      </p:sp>
      <p:sp>
        <p:nvSpPr>
          <p:cNvPr id="12" name="CasellaDiTesto 11">
            <a:extLst>
              <a:ext uri="{FF2B5EF4-FFF2-40B4-BE49-F238E27FC236}">
                <a16:creationId xmlns:a16="http://schemas.microsoft.com/office/drawing/2014/main" id="{49A405EB-D83D-EE48-97BC-653C6F55EA29}"/>
              </a:ext>
            </a:extLst>
          </p:cNvPr>
          <p:cNvSpPr txBox="1"/>
          <p:nvPr/>
        </p:nvSpPr>
        <p:spPr>
          <a:xfrm>
            <a:off x="103833" y="6550222"/>
            <a:ext cx="1111523" cy="276999"/>
          </a:xfrm>
          <a:prstGeom prst="rect">
            <a:avLst/>
          </a:prstGeom>
          <a:noFill/>
        </p:spPr>
        <p:txBody>
          <a:bodyPr wrap="none" rtlCol="0">
            <a:spAutoFit/>
          </a:bodyPr>
          <a:lstStyle/>
          <a:p>
            <a:r>
              <a:rPr lang="it-IT" sz="1200" dirty="0">
                <a:solidFill>
                  <a:schemeClr val="bg1"/>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380481" y="6573305"/>
            <a:ext cx="617477" cy="261610"/>
          </a:xfrm>
          <a:prstGeom prst="rect">
            <a:avLst/>
          </a:prstGeom>
          <a:noFill/>
        </p:spPr>
        <p:txBody>
          <a:bodyPr wrap="none" rtlCol="0">
            <a:spAutoFit/>
          </a:bodyPr>
          <a:lstStyle/>
          <a:p>
            <a:r>
              <a:rPr lang="it-IT" sz="1100" dirty="0">
                <a:solidFill>
                  <a:schemeClr val="bg1"/>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2"/>
          <a:srcRect b="34226"/>
          <a:stretch/>
        </p:blipFill>
        <p:spPr>
          <a:xfrm>
            <a:off x="11550015" y="66031"/>
            <a:ext cx="447943" cy="379668"/>
          </a:xfrm>
          <a:prstGeom prst="rect">
            <a:avLst/>
          </a:prstGeom>
        </p:spPr>
      </p:pic>
      <p:sp>
        <p:nvSpPr>
          <p:cNvPr id="3" name="Rettangolo con angoli arrotondati 2">
            <a:extLst>
              <a:ext uri="{FF2B5EF4-FFF2-40B4-BE49-F238E27FC236}">
                <a16:creationId xmlns:a16="http://schemas.microsoft.com/office/drawing/2014/main" id="{DE8C461C-BFC8-2531-54FF-E0BF8259BBAF}"/>
              </a:ext>
            </a:extLst>
          </p:cNvPr>
          <p:cNvSpPr/>
          <p:nvPr/>
        </p:nvSpPr>
        <p:spPr>
          <a:xfrm>
            <a:off x="4644641" y="124220"/>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4</a:t>
            </a:r>
          </a:p>
        </p:txBody>
      </p:sp>
      <p:sp>
        <p:nvSpPr>
          <p:cNvPr id="6" name="CasellaDiTesto 5">
            <a:extLst>
              <a:ext uri="{FF2B5EF4-FFF2-40B4-BE49-F238E27FC236}">
                <a16:creationId xmlns:a16="http://schemas.microsoft.com/office/drawing/2014/main" id="{D9A61275-D267-A5F7-6BC8-BAB71CB0B23E}"/>
              </a:ext>
            </a:extLst>
          </p:cNvPr>
          <p:cNvSpPr txBox="1"/>
          <p:nvPr/>
        </p:nvSpPr>
        <p:spPr>
          <a:xfrm>
            <a:off x="103833" y="730674"/>
            <a:ext cx="11894125" cy="461665"/>
          </a:xfrm>
          <a:prstGeom prst="rect">
            <a:avLst/>
          </a:prstGeom>
          <a:noFill/>
        </p:spPr>
        <p:txBody>
          <a:bodyPr wrap="square" rtlCol="0">
            <a:spAutoFit/>
          </a:bodyPr>
          <a:lstStyle/>
          <a:p>
            <a:pPr marL="312738" indent="-312738" algn="l"/>
            <a:r>
              <a:rPr lang="it-IT" sz="1200" b="1" i="0" dirty="0">
                <a:solidFill>
                  <a:srgbClr val="000000"/>
                </a:solidFill>
                <a:effectLst/>
              </a:rPr>
              <a:t>H7</a:t>
            </a:r>
            <a:r>
              <a:rPr lang="it-IT" sz="1200" i="0" dirty="0">
                <a:solidFill>
                  <a:srgbClr val="000000"/>
                </a:solidFill>
                <a:effectLst/>
              </a:rPr>
              <a:t>: </a:t>
            </a:r>
            <a:r>
              <a:rPr lang="it-IT" sz="1200" i="0" dirty="0">
                <a:solidFill>
                  <a:srgbClr val="000000"/>
                </a:solidFill>
                <a:effectLst/>
                <a:latin typeface="Helvetica Neue" panose="02000503000000020004" pitchFamily="2" charset="0"/>
              </a:rPr>
              <a:t> </a:t>
            </a:r>
            <a:r>
              <a:rPr lang="it-IT" sz="1200" b="1" i="0" dirty="0">
                <a:solidFill>
                  <a:srgbClr val="000000"/>
                </a:solidFill>
                <a:effectLst/>
                <a:latin typeface="Helvetica Neue" panose="02000503000000020004" pitchFamily="2" charset="0"/>
              </a:rPr>
              <a:t> The presence of certain keywords in the titles of Netflix content is positively correlated with the success of the content, as measured by the average score between IMDb score and TMDb score.</a:t>
            </a:r>
            <a:endParaRPr lang="it-IT" sz="1200" b="1" i="0" u="none" strike="noStrike" dirty="0">
              <a:solidFill>
                <a:srgbClr val="000000"/>
              </a:solidFill>
              <a:effectLst/>
            </a:endParaRPr>
          </a:p>
        </p:txBody>
      </p:sp>
      <p:pic>
        <p:nvPicPr>
          <p:cNvPr id="18" name="Immagine 17" descr="Immagine che contiene testo, schermata, software, Pagina Web&#10;&#10;Descrizione generata automaticamente">
            <a:extLst>
              <a:ext uri="{FF2B5EF4-FFF2-40B4-BE49-F238E27FC236}">
                <a16:creationId xmlns:a16="http://schemas.microsoft.com/office/drawing/2014/main" id="{3F1B9E5B-37B8-992E-1CCB-822605CBB1FA}"/>
              </a:ext>
            </a:extLst>
          </p:cNvPr>
          <p:cNvPicPr>
            <a:picLocks noChangeAspect="1"/>
          </p:cNvPicPr>
          <p:nvPr/>
        </p:nvPicPr>
        <p:blipFill rotWithShape="1">
          <a:blip r:embed="rId3"/>
          <a:srcRect l="9664" t="26385" r="55840" b="5113"/>
          <a:stretch/>
        </p:blipFill>
        <p:spPr>
          <a:xfrm>
            <a:off x="3846733" y="2070787"/>
            <a:ext cx="4115199" cy="3420825"/>
          </a:xfrm>
          <a:prstGeom prst="rect">
            <a:avLst/>
          </a:prstGeom>
        </p:spPr>
      </p:pic>
      <p:pic>
        <p:nvPicPr>
          <p:cNvPr id="20" name="Immagine 19" descr="Immagine che contiene testo, schermata, software, Pagina Web&#10;&#10;Descrizione generata automaticamente">
            <a:extLst>
              <a:ext uri="{FF2B5EF4-FFF2-40B4-BE49-F238E27FC236}">
                <a16:creationId xmlns:a16="http://schemas.microsoft.com/office/drawing/2014/main" id="{DD47260D-DD73-A649-F0EC-A3BA82A9434C}"/>
              </a:ext>
            </a:extLst>
          </p:cNvPr>
          <p:cNvPicPr>
            <a:picLocks noChangeAspect="1"/>
          </p:cNvPicPr>
          <p:nvPr/>
        </p:nvPicPr>
        <p:blipFill rotWithShape="1">
          <a:blip r:embed="rId4"/>
          <a:srcRect l="9730" t="25233" r="72844" b="25953"/>
          <a:stretch/>
        </p:blipFill>
        <p:spPr>
          <a:xfrm>
            <a:off x="8705387" y="2121876"/>
            <a:ext cx="2983832" cy="3498809"/>
          </a:xfrm>
          <a:prstGeom prst="rect">
            <a:avLst/>
          </a:prstGeom>
        </p:spPr>
      </p:pic>
      <p:sp>
        <p:nvSpPr>
          <p:cNvPr id="21" name="CasellaDiTesto 20">
            <a:extLst>
              <a:ext uri="{FF2B5EF4-FFF2-40B4-BE49-F238E27FC236}">
                <a16:creationId xmlns:a16="http://schemas.microsoft.com/office/drawing/2014/main" id="{977A45C8-B34F-0BB2-9EEE-728E498D2DB4}"/>
              </a:ext>
            </a:extLst>
          </p:cNvPr>
          <p:cNvSpPr txBox="1"/>
          <p:nvPr/>
        </p:nvSpPr>
        <p:spPr>
          <a:xfrm>
            <a:off x="398761" y="1366388"/>
            <a:ext cx="11290458" cy="461665"/>
          </a:xfrm>
          <a:prstGeom prst="rect">
            <a:avLst/>
          </a:prstGeom>
          <a:noFill/>
        </p:spPr>
        <p:txBody>
          <a:bodyPr wrap="square" rtlCol="0">
            <a:spAutoFit/>
          </a:bodyPr>
          <a:lstStyle/>
          <a:p>
            <a:pPr algn="l"/>
            <a:r>
              <a:rPr lang="it-IT" sz="1200" b="0" i="0" u="none" strike="noStrike" dirty="0">
                <a:solidFill>
                  <a:srgbClr val="000000"/>
                </a:solidFill>
                <a:effectLst/>
              </a:rPr>
              <a:t>To test this hypothesis, we executed a MongoDB query using the output from the MapReduce job 'word_count'. This job calculated the occurrences of each word in movie titles, allowing us to determine if certain common words are correlated with the success of the movies.</a:t>
            </a:r>
          </a:p>
        </p:txBody>
      </p:sp>
      <p:sp>
        <p:nvSpPr>
          <p:cNvPr id="22" name="CasellaDiTesto 21">
            <a:extLst>
              <a:ext uri="{FF2B5EF4-FFF2-40B4-BE49-F238E27FC236}">
                <a16:creationId xmlns:a16="http://schemas.microsoft.com/office/drawing/2014/main" id="{D2ED885C-EE66-8089-11B3-E8A5626E9370}"/>
              </a:ext>
            </a:extLst>
          </p:cNvPr>
          <p:cNvSpPr txBox="1"/>
          <p:nvPr/>
        </p:nvSpPr>
        <p:spPr>
          <a:xfrm>
            <a:off x="398761" y="2004013"/>
            <a:ext cx="3232229" cy="3046988"/>
          </a:xfrm>
          <a:prstGeom prst="rect">
            <a:avLst/>
          </a:prstGeom>
          <a:noFill/>
        </p:spPr>
        <p:txBody>
          <a:bodyPr wrap="square" rtlCol="0">
            <a:spAutoFit/>
          </a:bodyPr>
          <a:lstStyle/>
          <a:p>
            <a:pPr marL="171450" indent="-171450">
              <a:buFont typeface="Arial" panose="020B0604020202020204" pitchFamily="34" charset="0"/>
              <a:buChar char="•"/>
            </a:pPr>
            <a:r>
              <a:rPr lang="it-IT" sz="1200" dirty="0"/>
              <a:t>The aggregation pipeline starts by sorting the documents in the "countword" collection by word count in descending order and limiting the results to the top 20.</a:t>
            </a:r>
          </a:p>
          <a:p>
            <a:pPr marL="171450" indent="-171450">
              <a:buFont typeface="Arial" panose="020B0604020202020204" pitchFamily="34" charset="0"/>
              <a:buChar char="•"/>
            </a:pPr>
            <a:endParaRPr lang="it-IT" sz="1200" dirty="0"/>
          </a:p>
          <a:p>
            <a:pPr marL="171450" indent="-171450">
              <a:buFont typeface="Arial" panose="020B0604020202020204" pitchFamily="34" charset="0"/>
              <a:buChar char="•"/>
            </a:pPr>
            <a:r>
              <a:rPr lang="it-IT" sz="1200" dirty="0"/>
              <a:t>Next, it joins these documents with the "sandbox_df" collection to get the movies containing the words in the titles and unpacks the array of movies to work with single documents.</a:t>
            </a:r>
          </a:p>
          <a:p>
            <a:pPr marL="171450" indent="-171450">
              <a:buFont typeface="Arial" panose="020B0604020202020204" pitchFamily="34" charset="0"/>
              <a:buChar char="•"/>
            </a:pPr>
            <a:endParaRPr lang="it-IT" sz="1200" dirty="0"/>
          </a:p>
          <a:p>
            <a:pPr marL="171450" indent="-171450">
              <a:buFont typeface="Arial" panose="020B0604020202020204" pitchFamily="34" charset="0"/>
              <a:buChar char="•"/>
            </a:pPr>
            <a:r>
              <a:rPr lang="it-IT" sz="1200" dirty="0"/>
              <a:t>Finally, the documents are grouped by keyword, and the average IMDb and TMDb scores are calculated, along with the combined average score, sorting the final results in descending order.</a:t>
            </a:r>
            <a:endParaRPr lang="en-GB" sz="1200" dirty="0"/>
          </a:p>
        </p:txBody>
      </p:sp>
      <p:sp>
        <p:nvSpPr>
          <p:cNvPr id="23" name="Freccia destra 22">
            <a:extLst>
              <a:ext uri="{FF2B5EF4-FFF2-40B4-BE49-F238E27FC236}">
                <a16:creationId xmlns:a16="http://schemas.microsoft.com/office/drawing/2014/main" id="{CE7531DB-BEDA-8F70-15B8-30FB96970DBC}"/>
              </a:ext>
            </a:extLst>
          </p:cNvPr>
          <p:cNvSpPr/>
          <p:nvPr/>
        </p:nvSpPr>
        <p:spPr>
          <a:xfrm>
            <a:off x="8090883" y="3723738"/>
            <a:ext cx="398761" cy="295084"/>
          </a:xfrm>
          <a:prstGeom prst="rightArrow">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CasellaDiTesto 28">
            <a:extLst>
              <a:ext uri="{FF2B5EF4-FFF2-40B4-BE49-F238E27FC236}">
                <a16:creationId xmlns:a16="http://schemas.microsoft.com/office/drawing/2014/main" id="{86BF049F-4533-8DDC-6C36-C0778E81D98E}"/>
              </a:ext>
            </a:extLst>
          </p:cNvPr>
          <p:cNvSpPr txBox="1"/>
          <p:nvPr/>
        </p:nvSpPr>
        <p:spPr>
          <a:xfrm>
            <a:off x="398761" y="5754711"/>
            <a:ext cx="10494682" cy="646331"/>
          </a:xfrm>
          <a:prstGeom prst="rect">
            <a:avLst/>
          </a:prstGeom>
          <a:noFill/>
        </p:spPr>
        <p:txBody>
          <a:bodyPr wrap="square" rtlCol="0">
            <a:spAutoFit/>
          </a:bodyPr>
          <a:lstStyle/>
          <a:p>
            <a:pPr algn="l"/>
            <a:endParaRPr lang="it-IT" sz="1200" b="0" i="0" u="none" strike="noStrike" dirty="0">
              <a:solidFill>
                <a:srgbClr val="000000"/>
              </a:solidFill>
              <a:effectLst/>
            </a:endParaRPr>
          </a:p>
          <a:p>
            <a:pPr marL="177800" indent="-177800" algn="l">
              <a:buFont typeface="Arial" panose="020B0604020202020204" pitchFamily="34" charset="0"/>
              <a:buChar char="•"/>
            </a:pPr>
            <a:endParaRPr lang="it-IT" sz="1200" b="0" i="0" u="none" strike="noStrike" dirty="0">
              <a:solidFill>
                <a:srgbClr val="000000"/>
              </a:solidFill>
              <a:effectLst/>
            </a:endParaRPr>
          </a:p>
          <a:p>
            <a:pPr algn="l"/>
            <a:r>
              <a:rPr lang="it-IT" sz="1200" b="0" i="0" u="none" strike="noStrike" dirty="0">
                <a:solidFill>
                  <a:srgbClr val="000000"/>
                </a:solidFill>
                <a:effectLst/>
              </a:rPr>
              <a:t>This analysis suggests that the use of specific keywords in titles could positively influence movie ratings.</a:t>
            </a:r>
          </a:p>
        </p:txBody>
      </p:sp>
      <p:sp>
        <p:nvSpPr>
          <p:cNvPr id="30" name="Rettangolo 29">
            <a:extLst>
              <a:ext uri="{FF2B5EF4-FFF2-40B4-BE49-F238E27FC236}">
                <a16:creationId xmlns:a16="http://schemas.microsoft.com/office/drawing/2014/main" id="{B876AAF3-EDD9-8832-2346-F26F3B965B0D}"/>
              </a:ext>
            </a:extLst>
          </p:cNvPr>
          <p:cNvSpPr/>
          <p:nvPr/>
        </p:nvSpPr>
        <p:spPr>
          <a:xfrm>
            <a:off x="8615806" y="2255902"/>
            <a:ext cx="3010136" cy="664502"/>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CasellaDiTesto 30">
            <a:extLst>
              <a:ext uri="{FF2B5EF4-FFF2-40B4-BE49-F238E27FC236}">
                <a16:creationId xmlns:a16="http://schemas.microsoft.com/office/drawing/2014/main" id="{1D364E4C-64D9-9CCC-85F2-CBFD6A91B56C}"/>
              </a:ext>
            </a:extLst>
          </p:cNvPr>
          <p:cNvSpPr txBox="1"/>
          <p:nvPr/>
        </p:nvSpPr>
        <p:spPr>
          <a:xfrm>
            <a:off x="398761" y="5118997"/>
            <a:ext cx="3142725" cy="923330"/>
          </a:xfrm>
          <a:prstGeom prst="rect">
            <a:avLst/>
          </a:prstGeom>
          <a:noFill/>
        </p:spPr>
        <p:txBody>
          <a:bodyPr wrap="square" rtlCol="0">
            <a:spAutoFit/>
          </a:bodyPr>
          <a:lstStyle/>
          <a:p>
            <a:pPr marL="171450" indent="-171450">
              <a:buFont typeface="Arial" panose="020B0604020202020204" pitchFamily="34" charset="0"/>
              <a:buChar char="•"/>
            </a:pPr>
            <a:r>
              <a:rPr lang="en-GB" sz="1200" dirty="0"/>
              <a:t>Certain keywords in movie titles such as "life," "king," and "game" can be correlated with success, measured through average IMDb and TMDb scores</a:t>
            </a:r>
            <a:r>
              <a:rPr lang="en-GB" dirty="0"/>
              <a:t>.</a:t>
            </a:r>
          </a:p>
        </p:txBody>
      </p:sp>
    </p:spTree>
    <p:extLst>
      <p:ext uri="{BB962C8B-B14F-4D97-AF65-F5344CB8AC3E}">
        <p14:creationId xmlns:p14="http://schemas.microsoft.com/office/powerpoint/2010/main" val="665679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dissolve">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dissolv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dissolve">
                                      <p:cBhvr>
                                        <p:cTn id="4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p:bldP spid="22" grpId="0"/>
      <p:bldP spid="23" grpId="0" animBg="1"/>
      <p:bldP spid="29" grpId="0"/>
      <p:bldP spid="30" grpId="0" animBg="1"/>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0A1235-58F5-46A0-AC31-E4750A7AFC71}"/>
              </a:ext>
            </a:extLst>
          </p:cNvPr>
          <p:cNvSpPr>
            <a:spLocks noGrp="1"/>
          </p:cNvSpPr>
          <p:nvPr>
            <p:ph type="title"/>
          </p:nvPr>
        </p:nvSpPr>
        <p:spPr>
          <a:xfrm>
            <a:off x="0" y="0"/>
            <a:ext cx="12192000" cy="511730"/>
          </a:xfrm>
          <a:solidFill>
            <a:schemeClr val="tx1">
              <a:lumMod val="95000"/>
              <a:lumOff val="5000"/>
            </a:schemeClr>
          </a:solidFill>
        </p:spPr>
        <p:txBody>
          <a:bodyPr>
            <a:normAutofit/>
          </a:bodyPr>
          <a:lstStyle/>
          <a:p>
            <a:pPr algn="ctr"/>
            <a:r>
              <a:rPr lang="it-IT" sz="1800" dirty="0">
                <a:solidFill>
                  <a:schemeClr val="bg1"/>
                </a:solidFill>
                <a:cs typeface="Times New Roman" panose="02020603050405020304" pitchFamily="18" charset="0"/>
              </a:rPr>
              <a:t>ANALYSIS SANDBOX </a:t>
            </a:r>
            <a:endParaRPr lang="it-IT" sz="3200" dirty="0">
              <a:solidFill>
                <a:schemeClr val="bg1"/>
              </a:solidFill>
              <a:latin typeface="Times New Roman" panose="02020603050405020304" pitchFamily="18" charset="0"/>
              <a:cs typeface="Times New Roman" panose="02020603050405020304" pitchFamily="18" charset="0"/>
            </a:endParaRPr>
          </a:p>
        </p:txBody>
      </p:sp>
      <p:sp>
        <p:nvSpPr>
          <p:cNvPr id="5" name="Titolo 1">
            <a:extLst>
              <a:ext uri="{FF2B5EF4-FFF2-40B4-BE49-F238E27FC236}">
                <a16:creationId xmlns:a16="http://schemas.microsoft.com/office/drawing/2014/main" id="{4ADD055E-1DF4-41F2-AA58-B562D0014A3D}"/>
              </a:ext>
            </a:extLst>
          </p:cNvPr>
          <p:cNvSpPr txBox="1">
            <a:spLocks/>
          </p:cNvSpPr>
          <p:nvPr/>
        </p:nvSpPr>
        <p:spPr>
          <a:xfrm>
            <a:off x="0" y="6550223"/>
            <a:ext cx="12192000" cy="307777"/>
          </a:xfrm>
          <a:prstGeom prst="rect">
            <a:avLst/>
          </a:prstGeom>
          <a:solidFill>
            <a:schemeClr val="tx1">
              <a:lumMod val="95000"/>
              <a:lumOff val="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200" dirty="0">
                <a:solidFill>
                  <a:schemeClr val="bg1"/>
                </a:solidFill>
              </a:rPr>
              <a:t>Academic Year 2023/2024</a:t>
            </a:r>
          </a:p>
        </p:txBody>
      </p:sp>
      <p:sp>
        <p:nvSpPr>
          <p:cNvPr id="12" name="CasellaDiTesto 11">
            <a:extLst>
              <a:ext uri="{FF2B5EF4-FFF2-40B4-BE49-F238E27FC236}">
                <a16:creationId xmlns:a16="http://schemas.microsoft.com/office/drawing/2014/main" id="{49A405EB-D83D-EE48-97BC-653C6F55EA29}"/>
              </a:ext>
            </a:extLst>
          </p:cNvPr>
          <p:cNvSpPr txBox="1"/>
          <p:nvPr/>
        </p:nvSpPr>
        <p:spPr>
          <a:xfrm>
            <a:off x="103833" y="6550222"/>
            <a:ext cx="1111523" cy="276999"/>
          </a:xfrm>
          <a:prstGeom prst="rect">
            <a:avLst/>
          </a:prstGeom>
          <a:noFill/>
        </p:spPr>
        <p:txBody>
          <a:bodyPr wrap="none" rtlCol="0">
            <a:spAutoFit/>
          </a:bodyPr>
          <a:lstStyle/>
          <a:p>
            <a:r>
              <a:rPr lang="it-IT" sz="1200" dirty="0">
                <a:solidFill>
                  <a:schemeClr val="bg1"/>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380481" y="6573305"/>
            <a:ext cx="617477" cy="261610"/>
          </a:xfrm>
          <a:prstGeom prst="rect">
            <a:avLst/>
          </a:prstGeom>
          <a:noFill/>
        </p:spPr>
        <p:txBody>
          <a:bodyPr wrap="none" rtlCol="0">
            <a:spAutoFit/>
          </a:bodyPr>
          <a:lstStyle/>
          <a:p>
            <a:r>
              <a:rPr lang="it-IT" sz="1100" dirty="0">
                <a:solidFill>
                  <a:schemeClr val="bg1"/>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2"/>
          <a:srcRect b="34226"/>
          <a:stretch/>
        </p:blipFill>
        <p:spPr>
          <a:xfrm>
            <a:off x="11550015" y="66031"/>
            <a:ext cx="447943" cy="379668"/>
          </a:xfrm>
          <a:prstGeom prst="rect">
            <a:avLst/>
          </a:prstGeom>
        </p:spPr>
      </p:pic>
      <p:sp>
        <p:nvSpPr>
          <p:cNvPr id="3" name="Rettangolo con angoli arrotondati 2">
            <a:extLst>
              <a:ext uri="{FF2B5EF4-FFF2-40B4-BE49-F238E27FC236}">
                <a16:creationId xmlns:a16="http://schemas.microsoft.com/office/drawing/2014/main" id="{DE8C461C-BFC8-2531-54FF-E0BF8259BBAF}"/>
              </a:ext>
            </a:extLst>
          </p:cNvPr>
          <p:cNvSpPr/>
          <p:nvPr/>
        </p:nvSpPr>
        <p:spPr>
          <a:xfrm>
            <a:off x="4644641" y="124220"/>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4</a:t>
            </a:r>
          </a:p>
        </p:txBody>
      </p:sp>
      <p:sp>
        <p:nvSpPr>
          <p:cNvPr id="6" name="CasellaDiTesto 5">
            <a:extLst>
              <a:ext uri="{FF2B5EF4-FFF2-40B4-BE49-F238E27FC236}">
                <a16:creationId xmlns:a16="http://schemas.microsoft.com/office/drawing/2014/main" id="{73FC66FD-2E5D-A0BE-82E8-96CAFB75E63C}"/>
              </a:ext>
            </a:extLst>
          </p:cNvPr>
          <p:cNvSpPr txBox="1"/>
          <p:nvPr/>
        </p:nvSpPr>
        <p:spPr>
          <a:xfrm>
            <a:off x="303538" y="747422"/>
            <a:ext cx="11694420" cy="738664"/>
          </a:xfrm>
          <a:prstGeom prst="rect">
            <a:avLst/>
          </a:prstGeom>
          <a:noFill/>
        </p:spPr>
        <p:txBody>
          <a:bodyPr wrap="square" rtlCol="0">
            <a:spAutoFit/>
          </a:bodyPr>
          <a:lstStyle/>
          <a:p>
            <a:r>
              <a:rPr lang="it-IT" sz="1200" b="1" dirty="0"/>
              <a:t>H8: The characteristics of a movie (runtime, genre, age certification, number of actors, IMDb score, popularity on TMDB, etc.) can be used to predict whether a movie will be successful or not.</a:t>
            </a:r>
            <a:endParaRPr lang="it-IT" sz="1200" b="1" i="0" dirty="0">
              <a:solidFill>
                <a:srgbClr val="000000"/>
              </a:solidFill>
              <a:effectLst/>
            </a:endParaRPr>
          </a:p>
          <a:p>
            <a:endParaRPr lang="en-GB" dirty="0"/>
          </a:p>
        </p:txBody>
      </p:sp>
      <p:sp>
        <p:nvSpPr>
          <p:cNvPr id="7" name="CasellaDiTesto 6">
            <a:extLst>
              <a:ext uri="{FF2B5EF4-FFF2-40B4-BE49-F238E27FC236}">
                <a16:creationId xmlns:a16="http://schemas.microsoft.com/office/drawing/2014/main" id="{D1C8696B-1481-B19A-3BAA-06ACE9582B0A}"/>
              </a:ext>
            </a:extLst>
          </p:cNvPr>
          <p:cNvSpPr txBox="1"/>
          <p:nvPr/>
        </p:nvSpPr>
        <p:spPr>
          <a:xfrm>
            <a:off x="303538" y="1380081"/>
            <a:ext cx="11235193" cy="276999"/>
          </a:xfrm>
          <a:prstGeom prst="rect">
            <a:avLst/>
          </a:prstGeom>
          <a:noFill/>
        </p:spPr>
        <p:txBody>
          <a:bodyPr wrap="square" rtlCol="0">
            <a:spAutoFit/>
          </a:bodyPr>
          <a:lstStyle/>
          <a:p>
            <a:r>
              <a:rPr lang="en-GB" sz="1200" dirty="0"/>
              <a:t>To test this hypothesis, we implemented a classification model with the binary variable </a:t>
            </a:r>
            <a:r>
              <a:rPr lang="en-GB" sz="1200" b="1" dirty="0"/>
              <a:t>"success" </a:t>
            </a:r>
            <a:r>
              <a:rPr lang="en-GB" sz="1200" dirty="0"/>
              <a:t>as the dependent variable.</a:t>
            </a:r>
          </a:p>
        </p:txBody>
      </p:sp>
      <p:sp>
        <p:nvSpPr>
          <p:cNvPr id="8" name="CasellaDiTesto 7">
            <a:extLst>
              <a:ext uri="{FF2B5EF4-FFF2-40B4-BE49-F238E27FC236}">
                <a16:creationId xmlns:a16="http://schemas.microsoft.com/office/drawing/2014/main" id="{B24E4CA6-6559-BC11-DA76-EEFD839B3582}"/>
              </a:ext>
            </a:extLst>
          </p:cNvPr>
          <p:cNvSpPr txBox="1"/>
          <p:nvPr/>
        </p:nvSpPr>
        <p:spPr>
          <a:xfrm>
            <a:off x="303538" y="1910319"/>
            <a:ext cx="1223412" cy="276999"/>
          </a:xfrm>
          <a:prstGeom prst="rect">
            <a:avLst/>
          </a:prstGeom>
          <a:noFill/>
        </p:spPr>
        <p:txBody>
          <a:bodyPr wrap="none" rtlCol="0">
            <a:spAutoFit/>
          </a:bodyPr>
          <a:lstStyle/>
          <a:p>
            <a:r>
              <a:rPr lang="en-GB" sz="1200" b="1" dirty="0"/>
              <a:t>Model Selection</a:t>
            </a:r>
          </a:p>
        </p:txBody>
      </p:sp>
      <p:pic>
        <p:nvPicPr>
          <p:cNvPr id="1030" name="Picture 6">
            <a:extLst>
              <a:ext uri="{FF2B5EF4-FFF2-40B4-BE49-F238E27FC236}">
                <a16:creationId xmlns:a16="http://schemas.microsoft.com/office/drawing/2014/main" id="{24A19BEE-F33E-3CC7-CB88-6F601CE96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40" y="2354437"/>
            <a:ext cx="2443880" cy="17601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4BF348D-6DC3-6179-F103-A6B9010A92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3980" y="4406983"/>
            <a:ext cx="2442147" cy="175885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3EB1B-A40B-48D2-DDA8-E11861045C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2700" y="2354436"/>
            <a:ext cx="2443881" cy="17601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31180F08-AA49-C586-8AC9-84ED38541E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5361" y="2354436"/>
            <a:ext cx="2442146" cy="175885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EFCDAF2-BD9C-4CF7-A9A6-6070997694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0966" y="4381041"/>
            <a:ext cx="2430933" cy="175077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8250E65A-1737-1BE5-1ECA-55613C3DE7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040" y="4406983"/>
            <a:ext cx="2442146" cy="175885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7FFBDC08-56B3-8E73-7084-A1DF4B6978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26287" y="2364385"/>
            <a:ext cx="2414519" cy="173895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9D1FC7B6-BCEB-3B34-4034-A41059FD05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25361" y="4406983"/>
            <a:ext cx="2442146" cy="1758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067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dissolve">
                                      <p:cBhvr>
                                        <p:cTn id="18" dur="500"/>
                                        <p:tgtEl>
                                          <p:spTgt spid="1030"/>
                                        </p:tgtEl>
                                      </p:cBhvr>
                                    </p:animEffect>
                                  </p:childTnLst>
                                </p:cTn>
                              </p:par>
                              <p:par>
                                <p:cTn id="19" presetID="9" presetClass="entr" presetSubtype="0" fill="hold" nodeType="withEffect">
                                  <p:stCondLst>
                                    <p:cond delay="0"/>
                                  </p:stCondLst>
                                  <p:childTnLst>
                                    <p:set>
                                      <p:cBhvr>
                                        <p:cTn id="20" dur="1" fill="hold">
                                          <p:stCondLst>
                                            <p:cond delay="0"/>
                                          </p:stCondLst>
                                        </p:cTn>
                                        <p:tgtEl>
                                          <p:spTgt spid="1032"/>
                                        </p:tgtEl>
                                        <p:attrNameLst>
                                          <p:attrName>style.visibility</p:attrName>
                                        </p:attrNameLst>
                                      </p:cBhvr>
                                      <p:to>
                                        <p:strVal val="visible"/>
                                      </p:to>
                                    </p:set>
                                    <p:animEffect transition="in" filter="dissolve">
                                      <p:cBhvr>
                                        <p:cTn id="21" dur="500"/>
                                        <p:tgtEl>
                                          <p:spTgt spid="1032"/>
                                        </p:tgtEl>
                                      </p:cBhvr>
                                    </p:animEffect>
                                  </p:childTnLst>
                                </p:cTn>
                              </p:par>
                              <p:par>
                                <p:cTn id="22" presetID="9" presetClass="entr" presetSubtype="0" fill="hold" nodeType="withEffect">
                                  <p:stCondLst>
                                    <p:cond delay="0"/>
                                  </p:stCondLst>
                                  <p:childTnLst>
                                    <p:set>
                                      <p:cBhvr>
                                        <p:cTn id="23" dur="1" fill="hold">
                                          <p:stCondLst>
                                            <p:cond delay="0"/>
                                          </p:stCondLst>
                                        </p:cTn>
                                        <p:tgtEl>
                                          <p:spTgt spid="1034"/>
                                        </p:tgtEl>
                                        <p:attrNameLst>
                                          <p:attrName>style.visibility</p:attrName>
                                        </p:attrNameLst>
                                      </p:cBhvr>
                                      <p:to>
                                        <p:strVal val="visible"/>
                                      </p:to>
                                    </p:set>
                                    <p:animEffect transition="in" filter="dissolve">
                                      <p:cBhvr>
                                        <p:cTn id="24" dur="500"/>
                                        <p:tgtEl>
                                          <p:spTgt spid="1034"/>
                                        </p:tgtEl>
                                      </p:cBhvr>
                                    </p:animEffect>
                                  </p:childTnLst>
                                </p:cTn>
                              </p:par>
                              <p:par>
                                <p:cTn id="25" presetID="9" presetClass="entr" presetSubtype="0" fill="hold" nodeType="withEffect">
                                  <p:stCondLst>
                                    <p:cond delay="0"/>
                                  </p:stCondLst>
                                  <p:childTnLst>
                                    <p:set>
                                      <p:cBhvr>
                                        <p:cTn id="26" dur="1" fill="hold">
                                          <p:stCondLst>
                                            <p:cond delay="0"/>
                                          </p:stCondLst>
                                        </p:cTn>
                                        <p:tgtEl>
                                          <p:spTgt spid="1036"/>
                                        </p:tgtEl>
                                        <p:attrNameLst>
                                          <p:attrName>style.visibility</p:attrName>
                                        </p:attrNameLst>
                                      </p:cBhvr>
                                      <p:to>
                                        <p:strVal val="visible"/>
                                      </p:to>
                                    </p:set>
                                    <p:animEffect transition="in" filter="dissolve">
                                      <p:cBhvr>
                                        <p:cTn id="27" dur="500"/>
                                        <p:tgtEl>
                                          <p:spTgt spid="1036"/>
                                        </p:tgtEl>
                                      </p:cBhvr>
                                    </p:animEffect>
                                  </p:childTnLst>
                                </p:cTn>
                              </p:par>
                              <p:par>
                                <p:cTn id="28" presetID="9" presetClass="entr" presetSubtype="0" fill="hold" nodeType="withEffect">
                                  <p:stCondLst>
                                    <p:cond delay="0"/>
                                  </p:stCondLst>
                                  <p:childTnLst>
                                    <p:set>
                                      <p:cBhvr>
                                        <p:cTn id="29" dur="1" fill="hold">
                                          <p:stCondLst>
                                            <p:cond delay="0"/>
                                          </p:stCondLst>
                                        </p:cTn>
                                        <p:tgtEl>
                                          <p:spTgt spid="1038"/>
                                        </p:tgtEl>
                                        <p:attrNameLst>
                                          <p:attrName>style.visibility</p:attrName>
                                        </p:attrNameLst>
                                      </p:cBhvr>
                                      <p:to>
                                        <p:strVal val="visible"/>
                                      </p:to>
                                    </p:set>
                                    <p:animEffect transition="in" filter="dissolve">
                                      <p:cBhvr>
                                        <p:cTn id="30" dur="500"/>
                                        <p:tgtEl>
                                          <p:spTgt spid="1038"/>
                                        </p:tgtEl>
                                      </p:cBhvr>
                                    </p:animEffect>
                                  </p:childTnLst>
                                </p:cTn>
                              </p:par>
                              <p:par>
                                <p:cTn id="31" presetID="9" presetClass="entr" presetSubtype="0" fill="hold" nodeType="withEffect">
                                  <p:stCondLst>
                                    <p:cond delay="0"/>
                                  </p:stCondLst>
                                  <p:childTnLst>
                                    <p:set>
                                      <p:cBhvr>
                                        <p:cTn id="32" dur="1" fill="hold">
                                          <p:stCondLst>
                                            <p:cond delay="0"/>
                                          </p:stCondLst>
                                        </p:cTn>
                                        <p:tgtEl>
                                          <p:spTgt spid="1040"/>
                                        </p:tgtEl>
                                        <p:attrNameLst>
                                          <p:attrName>style.visibility</p:attrName>
                                        </p:attrNameLst>
                                      </p:cBhvr>
                                      <p:to>
                                        <p:strVal val="visible"/>
                                      </p:to>
                                    </p:set>
                                    <p:animEffect transition="in" filter="dissolve">
                                      <p:cBhvr>
                                        <p:cTn id="33" dur="500"/>
                                        <p:tgtEl>
                                          <p:spTgt spid="1040"/>
                                        </p:tgtEl>
                                      </p:cBhvr>
                                    </p:animEffect>
                                  </p:childTnLst>
                                </p:cTn>
                              </p:par>
                              <p:par>
                                <p:cTn id="34" presetID="9" presetClass="entr" presetSubtype="0" fill="hold" nodeType="withEffect">
                                  <p:stCondLst>
                                    <p:cond delay="0"/>
                                  </p:stCondLst>
                                  <p:childTnLst>
                                    <p:set>
                                      <p:cBhvr>
                                        <p:cTn id="35" dur="1" fill="hold">
                                          <p:stCondLst>
                                            <p:cond delay="0"/>
                                          </p:stCondLst>
                                        </p:cTn>
                                        <p:tgtEl>
                                          <p:spTgt spid="1042"/>
                                        </p:tgtEl>
                                        <p:attrNameLst>
                                          <p:attrName>style.visibility</p:attrName>
                                        </p:attrNameLst>
                                      </p:cBhvr>
                                      <p:to>
                                        <p:strVal val="visible"/>
                                      </p:to>
                                    </p:set>
                                    <p:animEffect transition="in" filter="dissolve">
                                      <p:cBhvr>
                                        <p:cTn id="36" dur="500"/>
                                        <p:tgtEl>
                                          <p:spTgt spid="1042"/>
                                        </p:tgtEl>
                                      </p:cBhvr>
                                    </p:animEffect>
                                  </p:childTnLst>
                                </p:cTn>
                              </p:par>
                              <p:par>
                                <p:cTn id="37" presetID="9" presetClass="entr" presetSubtype="0" fill="hold" nodeType="withEffect">
                                  <p:stCondLst>
                                    <p:cond delay="0"/>
                                  </p:stCondLst>
                                  <p:childTnLst>
                                    <p:set>
                                      <p:cBhvr>
                                        <p:cTn id="38" dur="1" fill="hold">
                                          <p:stCondLst>
                                            <p:cond delay="0"/>
                                          </p:stCondLst>
                                        </p:cTn>
                                        <p:tgtEl>
                                          <p:spTgt spid="1044"/>
                                        </p:tgtEl>
                                        <p:attrNameLst>
                                          <p:attrName>style.visibility</p:attrName>
                                        </p:attrNameLst>
                                      </p:cBhvr>
                                      <p:to>
                                        <p:strVal val="visible"/>
                                      </p:to>
                                    </p:set>
                                    <p:animEffect transition="in" filter="dissolve">
                                      <p:cBhvr>
                                        <p:cTn id="39" dur="500"/>
                                        <p:tgtEl>
                                          <p:spTgt spid="1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2" name="CasellaDiTesto 11">
            <a:extLst>
              <a:ext uri="{FF2B5EF4-FFF2-40B4-BE49-F238E27FC236}">
                <a16:creationId xmlns:a16="http://schemas.microsoft.com/office/drawing/2014/main" id="{49A405EB-D83D-EE48-97BC-653C6F55EA29}"/>
              </a:ext>
            </a:extLst>
          </p:cNvPr>
          <p:cNvSpPr txBox="1"/>
          <p:nvPr/>
        </p:nvSpPr>
        <p:spPr>
          <a:xfrm>
            <a:off x="446561" y="6326944"/>
            <a:ext cx="1111523" cy="276999"/>
          </a:xfrm>
          <a:prstGeom prst="rect">
            <a:avLst/>
          </a:prstGeom>
          <a:noFill/>
        </p:spPr>
        <p:txBody>
          <a:bodyPr wrap="none" rtlCol="0">
            <a:spAutoFit/>
          </a:bodyPr>
          <a:lstStyle/>
          <a:p>
            <a:r>
              <a:rPr lang="it-IT" sz="1200" dirty="0">
                <a:solidFill>
                  <a:schemeClr val="bg2">
                    <a:lumMod val="75000"/>
                  </a:schemeClr>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156509" y="6334638"/>
            <a:ext cx="617477" cy="261610"/>
          </a:xfrm>
          <a:prstGeom prst="rect">
            <a:avLst/>
          </a:prstGeom>
          <a:noFill/>
        </p:spPr>
        <p:txBody>
          <a:bodyPr wrap="none" rtlCol="0">
            <a:spAutoFit/>
          </a:bodyPr>
          <a:lstStyle/>
          <a:p>
            <a:r>
              <a:rPr lang="it-IT" sz="1100" dirty="0">
                <a:solidFill>
                  <a:schemeClr val="bg2">
                    <a:lumMod val="75000"/>
                  </a:schemeClr>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2"/>
          <a:srcRect b="34226"/>
          <a:stretch/>
        </p:blipFill>
        <p:spPr>
          <a:xfrm>
            <a:off x="11550015" y="66031"/>
            <a:ext cx="447943" cy="379668"/>
          </a:xfrm>
          <a:prstGeom prst="rect">
            <a:avLst/>
          </a:prstGeom>
        </p:spPr>
      </p:pic>
      <p:sp>
        <p:nvSpPr>
          <p:cNvPr id="42" name="Rettangolo 41">
            <a:extLst>
              <a:ext uri="{FF2B5EF4-FFF2-40B4-BE49-F238E27FC236}">
                <a16:creationId xmlns:a16="http://schemas.microsoft.com/office/drawing/2014/main" id="{0A2835D3-2300-BEA8-D5A4-6451BF13D5B2}"/>
              </a:ext>
            </a:extLst>
          </p:cNvPr>
          <p:cNvSpPr/>
          <p:nvPr/>
        </p:nvSpPr>
        <p:spPr>
          <a:xfrm>
            <a:off x="0" y="-5824"/>
            <a:ext cx="12191999" cy="1334533"/>
          </a:xfrm>
          <a:prstGeom prst="rect">
            <a:avLst/>
          </a:prstGeom>
          <a:solidFill>
            <a:schemeClr val="tx1"/>
          </a:solidFill>
          <a:ln>
            <a:solidFill>
              <a:schemeClr val="tx1"/>
            </a:solidFill>
          </a:ln>
          <a:effectLst>
            <a:outerShdw sx="1000" sy="1000" algn="t"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324" name="Picture 12">
            <a:extLst>
              <a:ext uri="{FF2B5EF4-FFF2-40B4-BE49-F238E27FC236}">
                <a16:creationId xmlns:a16="http://schemas.microsoft.com/office/drawing/2014/main" id="{383BDF51-9EF3-84B3-EA28-EC6F09DB4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3631" y="526702"/>
            <a:ext cx="2584735" cy="426455"/>
          </a:xfrm>
          <a:prstGeom prst="rect">
            <a:avLst/>
          </a:prstGeom>
          <a:noFill/>
          <a:extLst>
            <a:ext uri="{909E8E84-426E-40DD-AFC4-6F175D3DCCD1}">
              <a14:hiddenFill xmlns:a14="http://schemas.microsoft.com/office/drawing/2010/main">
                <a:solidFill>
                  <a:srgbClr val="FFFFFF"/>
                </a:solidFill>
              </a14:hiddenFill>
            </a:ext>
          </a:extLst>
        </p:spPr>
      </p:pic>
      <p:sp>
        <p:nvSpPr>
          <p:cNvPr id="61" name="Rettangolo 60">
            <a:extLst>
              <a:ext uri="{FF2B5EF4-FFF2-40B4-BE49-F238E27FC236}">
                <a16:creationId xmlns:a16="http://schemas.microsoft.com/office/drawing/2014/main" id="{92A9F4ED-02C4-856D-60F1-26B1F7B2F7E8}"/>
              </a:ext>
            </a:extLst>
          </p:cNvPr>
          <p:cNvSpPr/>
          <p:nvPr/>
        </p:nvSpPr>
        <p:spPr>
          <a:xfrm>
            <a:off x="2385368" y="3093985"/>
            <a:ext cx="1537590" cy="1643157"/>
          </a:xfrm>
          <a:prstGeom prst="rect">
            <a:avLst/>
          </a:prstGeom>
          <a:solidFill>
            <a:schemeClr val="tx1">
              <a:lumMod val="65000"/>
              <a:lumOff val="35000"/>
            </a:schemeClr>
          </a:solidFill>
          <a:ln w="28575">
            <a:solidFill>
              <a:schemeClr val="tx1"/>
            </a:solidFill>
          </a:ln>
          <a:effectLst>
            <a:outerShdw blurRad="532634"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CasellaDiTesto 61">
            <a:extLst>
              <a:ext uri="{FF2B5EF4-FFF2-40B4-BE49-F238E27FC236}">
                <a16:creationId xmlns:a16="http://schemas.microsoft.com/office/drawing/2014/main" id="{9140893E-03C4-99A8-DF24-7E3EDE9CFA93}"/>
              </a:ext>
            </a:extLst>
          </p:cNvPr>
          <p:cNvSpPr txBox="1"/>
          <p:nvPr/>
        </p:nvSpPr>
        <p:spPr>
          <a:xfrm>
            <a:off x="416156" y="2509270"/>
            <a:ext cx="1537590" cy="307777"/>
          </a:xfrm>
          <a:prstGeom prst="rect">
            <a:avLst/>
          </a:prstGeom>
          <a:noFill/>
        </p:spPr>
        <p:txBody>
          <a:bodyPr wrap="square" rtlCol="0">
            <a:spAutoFit/>
          </a:bodyPr>
          <a:lstStyle/>
          <a:p>
            <a:pPr algn="r"/>
            <a:r>
              <a:rPr lang="en-GB" sz="1400" b="1" dirty="0">
                <a:solidFill>
                  <a:schemeClr val="bg2"/>
                </a:solidFill>
                <a:effectLst>
                  <a:outerShdw blurRad="50800" dist="50800" dir="5400000" algn="ctr" rotWithShape="0">
                    <a:srgbClr val="000000">
                      <a:alpha val="14000"/>
                    </a:srgbClr>
                  </a:outerShdw>
                </a:effectLst>
              </a:rPr>
              <a:t>Introduction</a:t>
            </a:r>
          </a:p>
        </p:txBody>
      </p:sp>
      <p:sp>
        <p:nvSpPr>
          <p:cNvPr id="63" name="Rettangolo 62">
            <a:extLst>
              <a:ext uri="{FF2B5EF4-FFF2-40B4-BE49-F238E27FC236}">
                <a16:creationId xmlns:a16="http://schemas.microsoft.com/office/drawing/2014/main" id="{F60133A0-C8AE-0D54-D352-5C42081DAC7A}"/>
              </a:ext>
            </a:extLst>
          </p:cNvPr>
          <p:cNvSpPr/>
          <p:nvPr/>
        </p:nvSpPr>
        <p:spPr>
          <a:xfrm>
            <a:off x="422611" y="3093984"/>
            <a:ext cx="1537590" cy="1643157"/>
          </a:xfrm>
          <a:prstGeom prst="rect">
            <a:avLst/>
          </a:prstGeom>
          <a:solidFill>
            <a:schemeClr val="tx1">
              <a:lumMod val="65000"/>
              <a:lumOff val="35000"/>
            </a:schemeClr>
          </a:solidFill>
          <a:ln w="28575">
            <a:solidFill>
              <a:schemeClr val="tx1"/>
            </a:solidFill>
          </a:ln>
          <a:effectLst>
            <a:outerShdw blurRad="532634"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9388" indent="-128588">
              <a:buFont typeface="Arial" panose="020B0604020202020204" pitchFamily="34" charset="0"/>
              <a:buChar char="•"/>
            </a:pPr>
            <a:endParaRPr lang="it-IT" sz="1100" dirty="0">
              <a:solidFill>
                <a:schemeClr val="bg1"/>
              </a:solidFill>
              <a:cs typeface="Arial" panose="020B0604020202020204" pitchFamily="34" charset="0"/>
            </a:endParaRPr>
          </a:p>
        </p:txBody>
      </p:sp>
      <p:sp>
        <p:nvSpPr>
          <p:cNvPr id="13312" name="Rettangolo 13311">
            <a:extLst>
              <a:ext uri="{FF2B5EF4-FFF2-40B4-BE49-F238E27FC236}">
                <a16:creationId xmlns:a16="http://schemas.microsoft.com/office/drawing/2014/main" id="{430F7A27-818A-44BA-D74F-658A7CEA47CE}"/>
              </a:ext>
            </a:extLst>
          </p:cNvPr>
          <p:cNvSpPr/>
          <p:nvPr/>
        </p:nvSpPr>
        <p:spPr>
          <a:xfrm>
            <a:off x="4348124" y="3093984"/>
            <a:ext cx="1747875" cy="1643158"/>
          </a:xfrm>
          <a:prstGeom prst="rect">
            <a:avLst/>
          </a:prstGeom>
          <a:solidFill>
            <a:schemeClr val="tx1">
              <a:lumMod val="65000"/>
              <a:lumOff val="35000"/>
            </a:schemeClr>
          </a:solidFill>
          <a:ln w="28575">
            <a:solidFill>
              <a:schemeClr val="tx1"/>
            </a:solidFill>
          </a:ln>
          <a:effectLst>
            <a:outerShdw blurRad="532634"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7150" algn="ctr"/>
            <a:r>
              <a:rPr lang="en-GB" sz="1100" b="1" dirty="0">
                <a:solidFill>
                  <a:schemeClr val="bg2">
                    <a:lumMod val="90000"/>
                  </a:schemeClr>
                </a:solidFill>
              </a:rPr>
              <a:t>Data Preparations</a:t>
            </a:r>
          </a:p>
          <a:p>
            <a:pPr marL="57150" algn="ctr"/>
            <a:endParaRPr lang="en-GB" sz="500" b="1" dirty="0">
              <a:solidFill>
                <a:schemeClr val="bg2">
                  <a:lumMod val="90000"/>
                </a:schemeClr>
              </a:solidFill>
            </a:endParaRPr>
          </a:p>
          <a:p>
            <a:pPr marL="57150" algn="ctr"/>
            <a:r>
              <a:rPr lang="en-GB" sz="1100" b="1" dirty="0">
                <a:solidFill>
                  <a:schemeClr val="bg2">
                    <a:lumMod val="90000"/>
                  </a:schemeClr>
                </a:solidFill>
              </a:rPr>
              <a:t>Hypothesis Formulation</a:t>
            </a:r>
          </a:p>
          <a:p>
            <a:pPr marL="225425" indent="-168275" algn="ctr">
              <a:buFont typeface="Arial" panose="020B0604020202020204" pitchFamily="34" charset="0"/>
              <a:buChar char="•"/>
            </a:pPr>
            <a:endParaRPr lang="en-GB" sz="500" b="1" dirty="0">
              <a:solidFill>
                <a:schemeClr val="bg2">
                  <a:lumMod val="90000"/>
                </a:schemeClr>
              </a:solidFill>
            </a:endParaRPr>
          </a:p>
          <a:p>
            <a:pPr marL="57150" algn="ctr"/>
            <a:r>
              <a:rPr lang="en-GB" sz="1100" b="1" dirty="0">
                <a:solidFill>
                  <a:schemeClr val="bg2">
                    <a:lumMod val="90000"/>
                  </a:schemeClr>
                </a:solidFill>
              </a:rPr>
              <a:t>Metrics Definition</a:t>
            </a:r>
          </a:p>
          <a:p>
            <a:pPr marL="225425" indent="-168275" algn="ctr">
              <a:buFont typeface="Arial" panose="020B0604020202020204" pitchFamily="34" charset="0"/>
              <a:buChar char="•"/>
            </a:pPr>
            <a:endParaRPr lang="en-GB" sz="500" b="1" dirty="0">
              <a:solidFill>
                <a:schemeClr val="bg2">
                  <a:lumMod val="90000"/>
                </a:schemeClr>
              </a:solidFill>
            </a:endParaRPr>
          </a:p>
          <a:p>
            <a:pPr marL="57150" algn="ctr"/>
            <a:r>
              <a:rPr lang="en-GB" sz="1100" b="1" dirty="0">
                <a:solidFill>
                  <a:schemeClr val="bg2">
                    <a:lumMod val="90000"/>
                  </a:schemeClr>
                </a:solidFill>
              </a:rPr>
              <a:t>Sandbox Extraction</a:t>
            </a:r>
          </a:p>
          <a:p>
            <a:pPr algn="ctr"/>
            <a:endParaRPr lang="en-GB" dirty="0"/>
          </a:p>
        </p:txBody>
      </p:sp>
      <p:sp>
        <p:nvSpPr>
          <p:cNvPr id="13313" name="Rettangolo 13312">
            <a:extLst>
              <a:ext uri="{FF2B5EF4-FFF2-40B4-BE49-F238E27FC236}">
                <a16:creationId xmlns:a16="http://schemas.microsoft.com/office/drawing/2014/main" id="{1B866403-6E8D-6C41-51DB-8D8635A43269}"/>
              </a:ext>
            </a:extLst>
          </p:cNvPr>
          <p:cNvSpPr/>
          <p:nvPr/>
        </p:nvSpPr>
        <p:spPr>
          <a:xfrm>
            <a:off x="6310882" y="3093984"/>
            <a:ext cx="1537590" cy="1643158"/>
          </a:xfrm>
          <a:prstGeom prst="rect">
            <a:avLst/>
          </a:prstGeom>
          <a:solidFill>
            <a:schemeClr val="tx1">
              <a:lumMod val="65000"/>
              <a:lumOff val="35000"/>
            </a:schemeClr>
          </a:solidFill>
          <a:ln w="28575">
            <a:solidFill>
              <a:schemeClr val="tx1"/>
            </a:solidFill>
          </a:ln>
          <a:effectLst>
            <a:outerShdw blurRad="532634"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315" name="Rettangolo 13314">
            <a:extLst>
              <a:ext uri="{FF2B5EF4-FFF2-40B4-BE49-F238E27FC236}">
                <a16:creationId xmlns:a16="http://schemas.microsoft.com/office/drawing/2014/main" id="{FABE2C35-750A-8703-A0F4-ECEF57E861E2}"/>
              </a:ext>
            </a:extLst>
          </p:cNvPr>
          <p:cNvSpPr/>
          <p:nvPr/>
        </p:nvSpPr>
        <p:spPr>
          <a:xfrm>
            <a:off x="10236396" y="3093983"/>
            <a:ext cx="1537590" cy="1643159"/>
          </a:xfrm>
          <a:prstGeom prst="rect">
            <a:avLst/>
          </a:prstGeom>
          <a:solidFill>
            <a:schemeClr val="tx1">
              <a:lumMod val="65000"/>
              <a:lumOff val="35000"/>
            </a:schemeClr>
          </a:solidFill>
          <a:ln w="28575">
            <a:solidFill>
              <a:schemeClr val="tx1"/>
            </a:solidFill>
          </a:ln>
          <a:effectLst>
            <a:outerShdw blurRad="532634"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317" name="Rettangolo 13316">
            <a:extLst>
              <a:ext uri="{FF2B5EF4-FFF2-40B4-BE49-F238E27FC236}">
                <a16:creationId xmlns:a16="http://schemas.microsoft.com/office/drawing/2014/main" id="{3DE66753-2C40-BBDD-2FB9-2D811163830A}"/>
              </a:ext>
            </a:extLst>
          </p:cNvPr>
          <p:cNvSpPr/>
          <p:nvPr/>
        </p:nvSpPr>
        <p:spPr>
          <a:xfrm>
            <a:off x="8273639" y="3093984"/>
            <a:ext cx="1537590" cy="1643159"/>
          </a:xfrm>
          <a:prstGeom prst="rect">
            <a:avLst/>
          </a:prstGeom>
          <a:solidFill>
            <a:schemeClr val="tx1">
              <a:lumMod val="65000"/>
              <a:lumOff val="35000"/>
            </a:schemeClr>
          </a:solidFill>
          <a:ln w="28575">
            <a:solidFill>
              <a:schemeClr val="tx1"/>
            </a:solidFill>
          </a:ln>
          <a:effectLst>
            <a:outerShdw blurRad="532634"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319" name="CasellaDiTesto 13318">
            <a:extLst>
              <a:ext uri="{FF2B5EF4-FFF2-40B4-BE49-F238E27FC236}">
                <a16:creationId xmlns:a16="http://schemas.microsoft.com/office/drawing/2014/main" id="{113391CE-2878-A636-252E-BAC82996756F}"/>
              </a:ext>
            </a:extLst>
          </p:cNvPr>
          <p:cNvSpPr txBox="1"/>
          <p:nvPr/>
        </p:nvSpPr>
        <p:spPr>
          <a:xfrm>
            <a:off x="2761672" y="2509270"/>
            <a:ext cx="1167373" cy="523220"/>
          </a:xfrm>
          <a:prstGeom prst="rect">
            <a:avLst/>
          </a:prstGeom>
          <a:noFill/>
        </p:spPr>
        <p:txBody>
          <a:bodyPr wrap="square" rtlCol="0">
            <a:spAutoFit/>
          </a:bodyPr>
          <a:lstStyle/>
          <a:p>
            <a:r>
              <a:rPr lang="en-GB" sz="1400" b="1" dirty="0">
                <a:solidFill>
                  <a:schemeClr val="bg2"/>
                </a:solidFill>
                <a:effectLst>
                  <a:outerShdw blurRad="50800" dist="38100" dir="8100000" algn="tr" rotWithShape="0">
                    <a:prstClr val="black">
                      <a:alpha val="40000"/>
                    </a:prstClr>
                  </a:outerShdw>
                </a:effectLst>
              </a:rPr>
              <a:t>Dataset Description</a:t>
            </a:r>
          </a:p>
        </p:txBody>
      </p:sp>
      <p:sp>
        <p:nvSpPr>
          <p:cNvPr id="13321" name="CasellaDiTesto 13320">
            <a:extLst>
              <a:ext uri="{FF2B5EF4-FFF2-40B4-BE49-F238E27FC236}">
                <a16:creationId xmlns:a16="http://schemas.microsoft.com/office/drawing/2014/main" id="{645E5417-52D7-0B8F-6385-A894E767A37D}"/>
              </a:ext>
            </a:extLst>
          </p:cNvPr>
          <p:cNvSpPr txBox="1"/>
          <p:nvPr/>
        </p:nvSpPr>
        <p:spPr>
          <a:xfrm>
            <a:off x="2385367" y="3185664"/>
            <a:ext cx="1537591" cy="877163"/>
          </a:xfrm>
          <a:prstGeom prst="rect">
            <a:avLst/>
          </a:prstGeom>
          <a:noFill/>
        </p:spPr>
        <p:txBody>
          <a:bodyPr wrap="square" rtlCol="0">
            <a:spAutoFit/>
          </a:bodyPr>
          <a:lstStyle/>
          <a:p>
            <a:pPr marL="4762" algn="ctr">
              <a:lnSpc>
                <a:spcPct val="150000"/>
              </a:lnSpc>
            </a:pPr>
            <a:r>
              <a:rPr lang="it-IT" sz="1100" b="1" dirty="0">
                <a:solidFill>
                  <a:schemeClr val="bg2">
                    <a:lumMod val="90000"/>
                  </a:schemeClr>
                </a:solidFill>
                <a:cs typeface="Arial" panose="020B0604020202020204" pitchFamily="34" charset="0"/>
              </a:rPr>
              <a:t>Data source </a:t>
            </a:r>
            <a:endParaRPr lang="it-IT" sz="500" b="1" dirty="0">
              <a:solidFill>
                <a:schemeClr val="bg2">
                  <a:lumMod val="90000"/>
                </a:schemeClr>
              </a:solidFill>
              <a:cs typeface="Arial" panose="020B0604020202020204" pitchFamily="34" charset="0"/>
            </a:endParaRPr>
          </a:p>
          <a:p>
            <a:pPr marL="4762" algn="ctr">
              <a:lnSpc>
                <a:spcPct val="150000"/>
              </a:lnSpc>
            </a:pPr>
            <a:r>
              <a:rPr lang="it-IT" sz="1100" b="1" dirty="0">
                <a:solidFill>
                  <a:schemeClr val="bg2">
                    <a:lumMod val="90000"/>
                  </a:schemeClr>
                </a:solidFill>
                <a:cs typeface="Arial" panose="020B0604020202020204" pitchFamily="34" charset="0"/>
              </a:rPr>
              <a:t>Data Structure</a:t>
            </a:r>
          </a:p>
          <a:p>
            <a:endParaRPr lang="en-GB" dirty="0"/>
          </a:p>
        </p:txBody>
      </p:sp>
      <p:sp>
        <p:nvSpPr>
          <p:cNvPr id="13323" name="CasellaDiTesto 13322">
            <a:extLst>
              <a:ext uri="{FF2B5EF4-FFF2-40B4-BE49-F238E27FC236}">
                <a16:creationId xmlns:a16="http://schemas.microsoft.com/office/drawing/2014/main" id="{C24B1700-1147-07AB-1DC8-D0887B9DCCBB}"/>
              </a:ext>
            </a:extLst>
          </p:cNvPr>
          <p:cNvSpPr txBox="1"/>
          <p:nvPr/>
        </p:nvSpPr>
        <p:spPr>
          <a:xfrm>
            <a:off x="4683693" y="2509270"/>
            <a:ext cx="1198100" cy="523220"/>
          </a:xfrm>
          <a:prstGeom prst="rect">
            <a:avLst/>
          </a:prstGeom>
          <a:noFill/>
        </p:spPr>
        <p:txBody>
          <a:bodyPr wrap="square" rtlCol="0">
            <a:spAutoFit/>
          </a:bodyPr>
          <a:lstStyle/>
          <a:p>
            <a:r>
              <a:rPr lang="en-GB" sz="1400" b="1" dirty="0">
                <a:solidFill>
                  <a:schemeClr val="bg2"/>
                </a:solidFill>
              </a:rPr>
              <a:t>Preliminary Analysis</a:t>
            </a:r>
          </a:p>
        </p:txBody>
      </p:sp>
      <p:sp>
        <p:nvSpPr>
          <p:cNvPr id="13325" name="CasellaDiTesto 13324">
            <a:extLst>
              <a:ext uri="{FF2B5EF4-FFF2-40B4-BE49-F238E27FC236}">
                <a16:creationId xmlns:a16="http://schemas.microsoft.com/office/drawing/2014/main" id="{EC6DFCCF-A9F9-B1EC-CAB3-2C4ED42832BD}"/>
              </a:ext>
            </a:extLst>
          </p:cNvPr>
          <p:cNvSpPr txBox="1"/>
          <p:nvPr/>
        </p:nvSpPr>
        <p:spPr>
          <a:xfrm>
            <a:off x="6650372" y="2509270"/>
            <a:ext cx="1198100" cy="523220"/>
          </a:xfrm>
          <a:prstGeom prst="rect">
            <a:avLst/>
          </a:prstGeom>
          <a:noFill/>
        </p:spPr>
        <p:txBody>
          <a:bodyPr wrap="square" rtlCol="0">
            <a:spAutoFit/>
          </a:bodyPr>
          <a:lstStyle/>
          <a:p>
            <a:r>
              <a:rPr lang="it-IT" sz="1400" b="1" dirty="0">
                <a:solidFill>
                  <a:schemeClr val="bg2"/>
                </a:solidFill>
                <a:cs typeface="Arial" panose="020B0604020202020204" pitchFamily="34" charset="0"/>
              </a:rPr>
              <a:t>Sandbox Analysis  </a:t>
            </a:r>
          </a:p>
        </p:txBody>
      </p:sp>
      <p:sp>
        <p:nvSpPr>
          <p:cNvPr id="13326" name="Rettangolo con angoli arrotondati 13325">
            <a:extLst>
              <a:ext uri="{FF2B5EF4-FFF2-40B4-BE49-F238E27FC236}">
                <a16:creationId xmlns:a16="http://schemas.microsoft.com/office/drawing/2014/main" id="{ECFDA03E-563A-9F84-D3EB-10BAE07D5036}"/>
              </a:ext>
            </a:extLst>
          </p:cNvPr>
          <p:cNvSpPr/>
          <p:nvPr/>
        </p:nvSpPr>
        <p:spPr>
          <a:xfrm>
            <a:off x="486046" y="2543625"/>
            <a:ext cx="245968" cy="239066"/>
          </a:xfrm>
          <a:prstGeom prst="roundRect">
            <a:avLst/>
          </a:prstGeom>
          <a:solidFill>
            <a:srgbClr val="C0000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1</a:t>
            </a:r>
          </a:p>
        </p:txBody>
      </p:sp>
      <p:sp>
        <p:nvSpPr>
          <p:cNvPr id="13327" name="Rettangolo con angoli arrotondati 13326">
            <a:extLst>
              <a:ext uri="{FF2B5EF4-FFF2-40B4-BE49-F238E27FC236}">
                <a16:creationId xmlns:a16="http://schemas.microsoft.com/office/drawing/2014/main" id="{17A58F32-7CE7-E28E-53BB-084DE35006F5}"/>
              </a:ext>
            </a:extLst>
          </p:cNvPr>
          <p:cNvSpPr/>
          <p:nvPr/>
        </p:nvSpPr>
        <p:spPr>
          <a:xfrm>
            <a:off x="2428041" y="2543625"/>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2</a:t>
            </a:r>
          </a:p>
        </p:txBody>
      </p:sp>
      <p:sp>
        <p:nvSpPr>
          <p:cNvPr id="13328" name="Rettangolo con angoli arrotondati 13327">
            <a:extLst>
              <a:ext uri="{FF2B5EF4-FFF2-40B4-BE49-F238E27FC236}">
                <a16:creationId xmlns:a16="http://schemas.microsoft.com/office/drawing/2014/main" id="{EEEE26E3-7B86-C53B-A32E-293E5A870403}"/>
              </a:ext>
            </a:extLst>
          </p:cNvPr>
          <p:cNvSpPr/>
          <p:nvPr/>
        </p:nvSpPr>
        <p:spPr>
          <a:xfrm>
            <a:off x="4348125" y="2543625"/>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3</a:t>
            </a:r>
          </a:p>
        </p:txBody>
      </p:sp>
      <p:sp>
        <p:nvSpPr>
          <p:cNvPr id="13329" name="Rettangolo con angoli arrotondati 13328">
            <a:extLst>
              <a:ext uri="{FF2B5EF4-FFF2-40B4-BE49-F238E27FC236}">
                <a16:creationId xmlns:a16="http://schemas.microsoft.com/office/drawing/2014/main" id="{A85809B8-CAE0-EECA-BDE6-D7267DE36B10}"/>
              </a:ext>
            </a:extLst>
          </p:cNvPr>
          <p:cNvSpPr/>
          <p:nvPr/>
        </p:nvSpPr>
        <p:spPr>
          <a:xfrm>
            <a:off x="6310882" y="2543625"/>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4</a:t>
            </a:r>
          </a:p>
        </p:txBody>
      </p:sp>
      <p:sp>
        <p:nvSpPr>
          <p:cNvPr id="13330" name="CasellaDiTesto 13329">
            <a:extLst>
              <a:ext uri="{FF2B5EF4-FFF2-40B4-BE49-F238E27FC236}">
                <a16:creationId xmlns:a16="http://schemas.microsoft.com/office/drawing/2014/main" id="{3226C269-7BC9-1084-9577-4ECB80398276}"/>
              </a:ext>
            </a:extLst>
          </p:cNvPr>
          <p:cNvSpPr txBox="1"/>
          <p:nvPr/>
        </p:nvSpPr>
        <p:spPr>
          <a:xfrm>
            <a:off x="6336868" y="3185664"/>
            <a:ext cx="1485618" cy="1080617"/>
          </a:xfrm>
          <a:prstGeom prst="rect">
            <a:avLst/>
          </a:prstGeom>
          <a:noFill/>
        </p:spPr>
        <p:txBody>
          <a:bodyPr wrap="square" rtlCol="0">
            <a:spAutoFit/>
          </a:bodyPr>
          <a:lstStyle/>
          <a:p>
            <a:pPr marL="4763" algn="ctr">
              <a:lnSpc>
                <a:spcPct val="150000"/>
              </a:lnSpc>
            </a:pPr>
            <a:r>
              <a:rPr lang="it-IT" sz="1100" b="1" dirty="0">
                <a:solidFill>
                  <a:schemeClr val="bg2">
                    <a:lumMod val="90000"/>
                  </a:schemeClr>
                </a:solidFill>
              </a:rPr>
              <a:t>EDA </a:t>
            </a:r>
            <a:endParaRPr lang="it-IT" sz="500" b="1" dirty="0">
              <a:solidFill>
                <a:schemeClr val="bg2">
                  <a:lumMod val="90000"/>
                </a:schemeClr>
              </a:solidFill>
            </a:endParaRPr>
          </a:p>
          <a:p>
            <a:pPr marL="4763" algn="ctr">
              <a:lnSpc>
                <a:spcPct val="150000"/>
              </a:lnSpc>
            </a:pPr>
            <a:r>
              <a:rPr lang="it-IT" sz="1100" b="1" dirty="0">
                <a:solidFill>
                  <a:schemeClr val="bg2">
                    <a:lumMod val="90000"/>
                  </a:schemeClr>
                </a:solidFill>
              </a:rPr>
              <a:t>Descriptive Analysis</a:t>
            </a:r>
            <a:endParaRPr lang="it-IT" sz="600" b="1" dirty="0">
              <a:solidFill>
                <a:schemeClr val="bg2">
                  <a:lumMod val="90000"/>
                </a:schemeClr>
              </a:solidFill>
            </a:endParaRPr>
          </a:p>
          <a:p>
            <a:pPr marL="4763" algn="ctr">
              <a:lnSpc>
                <a:spcPct val="150000"/>
              </a:lnSpc>
            </a:pPr>
            <a:r>
              <a:rPr lang="it-IT" sz="1100" b="1" dirty="0">
                <a:solidFill>
                  <a:schemeClr val="bg2">
                    <a:lumMod val="90000"/>
                  </a:schemeClr>
                </a:solidFill>
              </a:rPr>
              <a:t>Inferential Analysis</a:t>
            </a:r>
            <a:endParaRPr lang="it-IT" sz="500" b="1" dirty="0">
              <a:solidFill>
                <a:schemeClr val="bg2">
                  <a:lumMod val="90000"/>
                </a:schemeClr>
              </a:solidFill>
            </a:endParaRPr>
          </a:p>
          <a:p>
            <a:pPr marL="4763" algn="ctr">
              <a:lnSpc>
                <a:spcPct val="150000"/>
              </a:lnSpc>
            </a:pPr>
            <a:r>
              <a:rPr lang="it-IT" sz="1100" b="1" dirty="0">
                <a:solidFill>
                  <a:schemeClr val="bg2">
                    <a:lumMod val="90000"/>
                  </a:schemeClr>
                </a:solidFill>
              </a:rPr>
              <a:t>Hypothesis Testing</a:t>
            </a:r>
            <a:endParaRPr lang="it-IT" sz="1100" b="1" dirty="0">
              <a:solidFill>
                <a:schemeClr val="bg2">
                  <a:lumMod val="90000"/>
                </a:schemeClr>
              </a:solidFill>
              <a:latin typeface="Arial" panose="020B0604020202020204" pitchFamily="34" charset="0"/>
              <a:cs typeface="Arial" panose="020B0604020202020204" pitchFamily="34" charset="0"/>
            </a:endParaRPr>
          </a:p>
        </p:txBody>
      </p:sp>
      <p:sp>
        <p:nvSpPr>
          <p:cNvPr id="13331" name="CasellaDiTesto 13330">
            <a:extLst>
              <a:ext uri="{FF2B5EF4-FFF2-40B4-BE49-F238E27FC236}">
                <a16:creationId xmlns:a16="http://schemas.microsoft.com/office/drawing/2014/main" id="{6C1C18AB-94A5-AC1F-0B37-C1201DB2AB00}"/>
              </a:ext>
            </a:extLst>
          </p:cNvPr>
          <p:cNvSpPr txBox="1"/>
          <p:nvPr/>
        </p:nvSpPr>
        <p:spPr>
          <a:xfrm>
            <a:off x="446561" y="3241560"/>
            <a:ext cx="1507186" cy="1384995"/>
          </a:xfrm>
          <a:prstGeom prst="rect">
            <a:avLst/>
          </a:prstGeom>
          <a:noFill/>
        </p:spPr>
        <p:txBody>
          <a:bodyPr wrap="square" rtlCol="0">
            <a:spAutoFit/>
          </a:bodyPr>
          <a:lstStyle/>
          <a:p>
            <a:pPr marL="4763" algn="ctr"/>
            <a:r>
              <a:rPr lang="it-IT" sz="1100" b="1" dirty="0">
                <a:solidFill>
                  <a:schemeClr val="bg2">
                    <a:lumMod val="90000"/>
                  </a:schemeClr>
                </a:solidFill>
                <a:cs typeface="Arial" panose="020B0604020202020204" pitchFamily="34" charset="0"/>
              </a:rPr>
              <a:t>Objectives</a:t>
            </a:r>
          </a:p>
          <a:p>
            <a:pPr marL="179388" indent="-174625" algn="ctr">
              <a:buFont typeface="Arial" panose="020B0604020202020204" pitchFamily="34" charset="0"/>
              <a:buChar char="•"/>
            </a:pPr>
            <a:endParaRPr lang="it-IT" sz="1100" b="1" dirty="0">
              <a:solidFill>
                <a:schemeClr val="bg2">
                  <a:lumMod val="90000"/>
                </a:schemeClr>
              </a:solidFill>
              <a:cs typeface="Arial" panose="020B0604020202020204" pitchFamily="34" charset="0"/>
            </a:endParaRPr>
          </a:p>
          <a:p>
            <a:pPr marL="4763" algn="ctr"/>
            <a:r>
              <a:rPr lang="it-IT" sz="1100" b="1" dirty="0">
                <a:solidFill>
                  <a:schemeClr val="bg2">
                    <a:lumMod val="90000"/>
                  </a:schemeClr>
                </a:solidFill>
                <a:cs typeface="Arial" panose="020B0604020202020204" pitchFamily="34" charset="0"/>
              </a:rPr>
              <a:t>Technologies Used</a:t>
            </a:r>
          </a:p>
          <a:p>
            <a:pPr marL="179388" indent="-174625" algn="ctr">
              <a:buFont typeface="Arial" panose="020B0604020202020204" pitchFamily="34" charset="0"/>
              <a:buChar char="•"/>
            </a:pPr>
            <a:endParaRPr lang="it-IT" sz="1100" b="1" dirty="0">
              <a:solidFill>
                <a:schemeClr val="bg2">
                  <a:lumMod val="90000"/>
                </a:schemeClr>
              </a:solidFill>
              <a:cs typeface="Arial" panose="020B0604020202020204" pitchFamily="34" charset="0"/>
            </a:endParaRPr>
          </a:p>
          <a:p>
            <a:pPr marL="4763" algn="ctr"/>
            <a:r>
              <a:rPr lang="it-IT" sz="1100" b="1" dirty="0">
                <a:solidFill>
                  <a:schemeClr val="bg2">
                    <a:lumMod val="90000"/>
                  </a:schemeClr>
                </a:solidFill>
                <a:cs typeface="Arial" panose="020B0604020202020204" pitchFamily="34" charset="0"/>
              </a:rPr>
              <a:t>Architecture Description</a:t>
            </a:r>
          </a:p>
          <a:p>
            <a:endParaRPr lang="en-GB" dirty="0"/>
          </a:p>
        </p:txBody>
      </p:sp>
      <p:sp>
        <p:nvSpPr>
          <p:cNvPr id="13332" name="CasellaDiTesto 13331">
            <a:extLst>
              <a:ext uri="{FF2B5EF4-FFF2-40B4-BE49-F238E27FC236}">
                <a16:creationId xmlns:a16="http://schemas.microsoft.com/office/drawing/2014/main" id="{51E287A9-0D15-AF84-1710-CB9A2A2B26DE}"/>
              </a:ext>
            </a:extLst>
          </p:cNvPr>
          <p:cNvSpPr txBox="1"/>
          <p:nvPr/>
        </p:nvSpPr>
        <p:spPr>
          <a:xfrm>
            <a:off x="8617051" y="2509270"/>
            <a:ext cx="1198100" cy="523220"/>
          </a:xfrm>
          <a:prstGeom prst="rect">
            <a:avLst/>
          </a:prstGeom>
          <a:noFill/>
        </p:spPr>
        <p:txBody>
          <a:bodyPr wrap="square" rtlCol="0">
            <a:spAutoFit/>
          </a:bodyPr>
          <a:lstStyle/>
          <a:p>
            <a:r>
              <a:rPr lang="it-IT" sz="1400" b="1" i="0" u="none" strike="noStrike" dirty="0">
                <a:solidFill>
                  <a:schemeClr val="bg2"/>
                </a:solidFill>
                <a:effectLst/>
              </a:rPr>
              <a:t>Spark Analysis</a:t>
            </a:r>
            <a:endParaRPr lang="it-IT" sz="1400" b="1" dirty="0">
              <a:solidFill>
                <a:schemeClr val="bg2"/>
              </a:solidFill>
              <a:cs typeface="Arial" panose="020B0604020202020204" pitchFamily="34" charset="0"/>
            </a:endParaRPr>
          </a:p>
        </p:txBody>
      </p:sp>
      <p:sp>
        <p:nvSpPr>
          <p:cNvPr id="13333" name="Rettangolo con angoli arrotondati 13332">
            <a:extLst>
              <a:ext uri="{FF2B5EF4-FFF2-40B4-BE49-F238E27FC236}">
                <a16:creationId xmlns:a16="http://schemas.microsoft.com/office/drawing/2014/main" id="{89CF869D-71AF-B4E3-3B79-7A160E4DDAEE}"/>
              </a:ext>
            </a:extLst>
          </p:cNvPr>
          <p:cNvSpPr/>
          <p:nvPr/>
        </p:nvSpPr>
        <p:spPr>
          <a:xfrm>
            <a:off x="8273639" y="2543625"/>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5</a:t>
            </a:r>
          </a:p>
        </p:txBody>
      </p:sp>
      <p:sp>
        <p:nvSpPr>
          <p:cNvPr id="13334" name="CasellaDiTesto 13333">
            <a:extLst>
              <a:ext uri="{FF2B5EF4-FFF2-40B4-BE49-F238E27FC236}">
                <a16:creationId xmlns:a16="http://schemas.microsoft.com/office/drawing/2014/main" id="{1B7E43FA-86EB-2FB2-AEF2-4D1426E55070}"/>
              </a:ext>
            </a:extLst>
          </p:cNvPr>
          <p:cNvSpPr txBox="1"/>
          <p:nvPr/>
        </p:nvSpPr>
        <p:spPr>
          <a:xfrm>
            <a:off x="8346363" y="3247311"/>
            <a:ext cx="1412370" cy="938719"/>
          </a:xfrm>
          <a:prstGeom prst="rect">
            <a:avLst/>
          </a:prstGeom>
          <a:noFill/>
        </p:spPr>
        <p:txBody>
          <a:bodyPr wrap="square" rtlCol="0">
            <a:spAutoFit/>
          </a:bodyPr>
          <a:lstStyle/>
          <a:p>
            <a:pPr algn="ctr"/>
            <a:r>
              <a:rPr lang="it-IT" sz="1100" b="1" dirty="0">
                <a:solidFill>
                  <a:schemeClr val="bg2">
                    <a:lumMod val="90000"/>
                  </a:schemeClr>
                </a:solidFill>
              </a:rPr>
              <a:t>Reprocessing of Complete Data</a:t>
            </a:r>
          </a:p>
          <a:p>
            <a:pPr marL="179388" indent="-179388" algn="ctr">
              <a:buFont typeface="Arial" panose="020B0604020202020204" pitchFamily="34" charset="0"/>
              <a:buChar char="•"/>
            </a:pPr>
            <a:endParaRPr lang="it-IT" sz="1100" b="1" dirty="0">
              <a:solidFill>
                <a:schemeClr val="bg2">
                  <a:lumMod val="90000"/>
                </a:schemeClr>
              </a:solidFill>
            </a:endParaRPr>
          </a:p>
          <a:p>
            <a:pPr algn="ctr"/>
            <a:r>
              <a:rPr lang="it-IT" sz="1100" b="1" i="0" u="none" strike="noStrike" dirty="0">
                <a:solidFill>
                  <a:schemeClr val="bg2">
                    <a:lumMod val="90000"/>
                  </a:schemeClr>
                </a:solidFill>
                <a:effectLst/>
              </a:rPr>
              <a:t>Final Hypothesis Validation</a:t>
            </a:r>
            <a:endParaRPr lang="it-IT" sz="1100" b="1" dirty="0">
              <a:solidFill>
                <a:schemeClr val="bg2">
                  <a:lumMod val="90000"/>
                </a:schemeClr>
              </a:solidFill>
            </a:endParaRPr>
          </a:p>
        </p:txBody>
      </p:sp>
      <p:sp>
        <p:nvSpPr>
          <p:cNvPr id="13335" name="CasellaDiTesto 13334">
            <a:extLst>
              <a:ext uri="{FF2B5EF4-FFF2-40B4-BE49-F238E27FC236}">
                <a16:creationId xmlns:a16="http://schemas.microsoft.com/office/drawing/2014/main" id="{35A27A9D-5EEB-5126-B72B-FAD7FCA32430}"/>
              </a:ext>
            </a:extLst>
          </p:cNvPr>
          <p:cNvSpPr txBox="1"/>
          <p:nvPr/>
        </p:nvSpPr>
        <p:spPr>
          <a:xfrm>
            <a:off x="10551936" y="2509270"/>
            <a:ext cx="1198100" cy="523220"/>
          </a:xfrm>
          <a:prstGeom prst="rect">
            <a:avLst/>
          </a:prstGeom>
          <a:noFill/>
        </p:spPr>
        <p:txBody>
          <a:bodyPr wrap="square" rtlCol="0">
            <a:spAutoFit/>
          </a:bodyPr>
          <a:lstStyle/>
          <a:p>
            <a:r>
              <a:rPr lang="it-IT" sz="1400" b="1" i="0" u="none" strike="noStrike" dirty="0">
                <a:solidFill>
                  <a:schemeClr val="bg2"/>
                </a:solidFill>
                <a:effectLst/>
              </a:rPr>
              <a:t>Results and conclusions </a:t>
            </a:r>
            <a:endParaRPr lang="it-IT" sz="1400" b="1" dirty="0">
              <a:solidFill>
                <a:schemeClr val="bg2"/>
              </a:solidFill>
              <a:cs typeface="Arial" panose="020B0604020202020204" pitchFamily="34" charset="0"/>
            </a:endParaRPr>
          </a:p>
        </p:txBody>
      </p:sp>
      <p:sp>
        <p:nvSpPr>
          <p:cNvPr id="13336" name="Rettangolo con angoli arrotondati 13335">
            <a:extLst>
              <a:ext uri="{FF2B5EF4-FFF2-40B4-BE49-F238E27FC236}">
                <a16:creationId xmlns:a16="http://schemas.microsoft.com/office/drawing/2014/main" id="{84AF5CA7-A5A5-AC80-AD97-BB188079F981}"/>
              </a:ext>
            </a:extLst>
          </p:cNvPr>
          <p:cNvSpPr/>
          <p:nvPr/>
        </p:nvSpPr>
        <p:spPr>
          <a:xfrm>
            <a:off x="10236396" y="2543625"/>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6</a:t>
            </a:r>
          </a:p>
        </p:txBody>
      </p:sp>
      <p:sp>
        <p:nvSpPr>
          <p:cNvPr id="13337" name="CasellaDiTesto 13336">
            <a:extLst>
              <a:ext uri="{FF2B5EF4-FFF2-40B4-BE49-F238E27FC236}">
                <a16:creationId xmlns:a16="http://schemas.microsoft.com/office/drawing/2014/main" id="{7D7F65EF-EF6F-8C99-2563-11DFBC249870}"/>
              </a:ext>
            </a:extLst>
          </p:cNvPr>
          <p:cNvSpPr txBox="1"/>
          <p:nvPr/>
        </p:nvSpPr>
        <p:spPr>
          <a:xfrm>
            <a:off x="10260100" y="3248123"/>
            <a:ext cx="1499853" cy="1081706"/>
          </a:xfrm>
          <a:prstGeom prst="rect">
            <a:avLst/>
          </a:prstGeom>
          <a:noFill/>
        </p:spPr>
        <p:txBody>
          <a:bodyPr wrap="square" rtlCol="0">
            <a:spAutoFit/>
          </a:bodyPr>
          <a:lstStyle/>
          <a:p>
            <a:pPr marL="15875" algn="ctr">
              <a:lnSpc>
                <a:spcPct val="150000"/>
              </a:lnSpc>
            </a:pPr>
            <a:r>
              <a:rPr lang="it-IT" sz="1100" b="1" dirty="0">
                <a:solidFill>
                  <a:schemeClr val="bg2">
                    <a:lumMod val="90000"/>
                  </a:schemeClr>
                </a:solidFill>
                <a:cs typeface="Arial" panose="020B0604020202020204" pitchFamily="34" charset="0"/>
              </a:rPr>
              <a:t>Main Insights Obtained</a:t>
            </a:r>
          </a:p>
          <a:p>
            <a:pPr marL="15875" algn="ctr">
              <a:lnSpc>
                <a:spcPct val="150000"/>
              </a:lnSpc>
            </a:pPr>
            <a:endParaRPr lang="it-IT" sz="1100" b="1" dirty="0">
              <a:solidFill>
                <a:schemeClr val="bg2">
                  <a:lumMod val="90000"/>
                </a:schemeClr>
              </a:solidFill>
              <a:cs typeface="Arial" panose="020B0604020202020204" pitchFamily="34" charset="0"/>
            </a:endParaRPr>
          </a:p>
          <a:p>
            <a:pPr marL="15875" algn="ctr">
              <a:lnSpc>
                <a:spcPct val="150000"/>
              </a:lnSpc>
            </a:pPr>
            <a:r>
              <a:rPr lang="it-IT" sz="1100" b="1" dirty="0">
                <a:solidFill>
                  <a:schemeClr val="bg2">
                    <a:lumMod val="90000"/>
                  </a:schemeClr>
                </a:solidFill>
                <a:cs typeface="Arial" panose="020B0604020202020204" pitchFamily="34" charset="0"/>
              </a:rPr>
              <a:t>Pratical implications</a:t>
            </a:r>
          </a:p>
        </p:txBody>
      </p:sp>
    </p:spTree>
    <p:extLst>
      <p:ext uri="{BB962C8B-B14F-4D97-AF65-F5344CB8AC3E}">
        <p14:creationId xmlns:p14="http://schemas.microsoft.com/office/powerpoint/2010/main" val="419374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0A1235-58F5-46A0-AC31-E4750A7AFC71}"/>
              </a:ext>
            </a:extLst>
          </p:cNvPr>
          <p:cNvSpPr>
            <a:spLocks noGrp="1"/>
          </p:cNvSpPr>
          <p:nvPr>
            <p:ph type="title"/>
          </p:nvPr>
        </p:nvSpPr>
        <p:spPr>
          <a:xfrm>
            <a:off x="0" y="0"/>
            <a:ext cx="12192000" cy="511730"/>
          </a:xfrm>
          <a:solidFill>
            <a:schemeClr val="tx1">
              <a:lumMod val="95000"/>
              <a:lumOff val="5000"/>
            </a:schemeClr>
          </a:solidFill>
        </p:spPr>
        <p:txBody>
          <a:bodyPr>
            <a:normAutofit/>
          </a:bodyPr>
          <a:lstStyle/>
          <a:p>
            <a:pPr algn="ctr"/>
            <a:r>
              <a:rPr lang="it-IT" sz="1800" dirty="0">
                <a:solidFill>
                  <a:schemeClr val="bg1"/>
                </a:solidFill>
                <a:cs typeface="Times New Roman" panose="02020603050405020304" pitchFamily="18" charset="0"/>
              </a:rPr>
              <a:t>ANALYSIS SANDBOX </a:t>
            </a:r>
            <a:endParaRPr lang="it-IT" sz="3200" dirty="0">
              <a:solidFill>
                <a:schemeClr val="bg1"/>
              </a:solidFill>
              <a:latin typeface="Times New Roman" panose="02020603050405020304" pitchFamily="18" charset="0"/>
              <a:cs typeface="Times New Roman" panose="02020603050405020304" pitchFamily="18" charset="0"/>
            </a:endParaRPr>
          </a:p>
        </p:txBody>
      </p:sp>
      <p:sp>
        <p:nvSpPr>
          <p:cNvPr id="5" name="Titolo 1">
            <a:extLst>
              <a:ext uri="{FF2B5EF4-FFF2-40B4-BE49-F238E27FC236}">
                <a16:creationId xmlns:a16="http://schemas.microsoft.com/office/drawing/2014/main" id="{4ADD055E-1DF4-41F2-AA58-B562D0014A3D}"/>
              </a:ext>
            </a:extLst>
          </p:cNvPr>
          <p:cNvSpPr txBox="1">
            <a:spLocks/>
          </p:cNvSpPr>
          <p:nvPr/>
        </p:nvSpPr>
        <p:spPr>
          <a:xfrm>
            <a:off x="0" y="6550223"/>
            <a:ext cx="12192000" cy="307777"/>
          </a:xfrm>
          <a:prstGeom prst="rect">
            <a:avLst/>
          </a:prstGeom>
          <a:solidFill>
            <a:schemeClr val="tx1">
              <a:lumMod val="95000"/>
              <a:lumOff val="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200" dirty="0">
                <a:solidFill>
                  <a:schemeClr val="bg1"/>
                </a:solidFill>
              </a:rPr>
              <a:t>Academic Year 2023/2024</a:t>
            </a:r>
          </a:p>
        </p:txBody>
      </p:sp>
      <p:sp>
        <p:nvSpPr>
          <p:cNvPr id="12" name="CasellaDiTesto 11">
            <a:extLst>
              <a:ext uri="{FF2B5EF4-FFF2-40B4-BE49-F238E27FC236}">
                <a16:creationId xmlns:a16="http://schemas.microsoft.com/office/drawing/2014/main" id="{49A405EB-D83D-EE48-97BC-653C6F55EA29}"/>
              </a:ext>
            </a:extLst>
          </p:cNvPr>
          <p:cNvSpPr txBox="1"/>
          <p:nvPr/>
        </p:nvSpPr>
        <p:spPr>
          <a:xfrm>
            <a:off x="103833" y="6550222"/>
            <a:ext cx="1111523" cy="276999"/>
          </a:xfrm>
          <a:prstGeom prst="rect">
            <a:avLst/>
          </a:prstGeom>
          <a:noFill/>
        </p:spPr>
        <p:txBody>
          <a:bodyPr wrap="none" rtlCol="0">
            <a:spAutoFit/>
          </a:bodyPr>
          <a:lstStyle/>
          <a:p>
            <a:r>
              <a:rPr lang="it-IT" sz="1200" dirty="0">
                <a:solidFill>
                  <a:schemeClr val="bg1"/>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380481" y="6573305"/>
            <a:ext cx="617477" cy="261610"/>
          </a:xfrm>
          <a:prstGeom prst="rect">
            <a:avLst/>
          </a:prstGeom>
          <a:noFill/>
        </p:spPr>
        <p:txBody>
          <a:bodyPr wrap="none" rtlCol="0">
            <a:spAutoFit/>
          </a:bodyPr>
          <a:lstStyle/>
          <a:p>
            <a:r>
              <a:rPr lang="it-IT" sz="1100" dirty="0">
                <a:solidFill>
                  <a:schemeClr val="bg1"/>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2"/>
          <a:srcRect b="34226"/>
          <a:stretch/>
        </p:blipFill>
        <p:spPr>
          <a:xfrm>
            <a:off x="11550015" y="66031"/>
            <a:ext cx="447943" cy="379668"/>
          </a:xfrm>
          <a:prstGeom prst="rect">
            <a:avLst/>
          </a:prstGeom>
        </p:spPr>
      </p:pic>
      <p:sp>
        <p:nvSpPr>
          <p:cNvPr id="3" name="Rettangolo con angoli arrotondati 2">
            <a:extLst>
              <a:ext uri="{FF2B5EF4-FFF2-40B4-BE49-F238E27FC236}">
                <a16:creationId xmlns:a16="http://schemas.microsoft.com/office/drawing/2014/main" id="{DE8C461C-BFC8-2531-54FF-E0BF8259BBAF}"/>
              </a:ext>
            </a:extLst>
          </p:cNvPr>
          <p:cNvSpPr/>
          <p:nvPr/>
        </p:nvSpPr>
        <p:spPr>
          <a:xfrm>
            <a:off x="4644641" y="124220"/>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4</a:t>
            </a:r>
          </a:p>
        </p:txBody>
      </p:sp>
      <p:sp>
        <p:nvSpPr>
          <p:cNvPr id="6" name="CasellaDiTesto 5">
            <a:extLst>
              <a:ext uri="{FF2B5EF4-FFF2-40B4-BE49-F238E27FC236}">
                <a16:creationId xmlns:a16="http://schemas.microsoft.com/office/drawing/2014/main" id="{91E51535-22EE-7C5D-95BB-A16B4F249D22}"/>
              </a:ext>
            </a:extLst>
          </p:cNvPr>
          <p:cNvSpPr txBox="1"/>
          <p:nvPr/>
        </p:nvSpPr>
        <p:spPr>
          <a:xfrm>
            <a:off x="302150" y="803082"/>
            <a:ext cx="1846211" cy="276999"/>
          </a:xfrm>
          <a:prstGeom prst="rect">
            <a:avLst/>
          </a:prstGeom>
          <a:noFill/>
        </p:spPr>
        <p:txBody>
          <a:bodyPr wrap="none" rtlCol="0">
            <a:spAutoFit/>
          </a:bodyPr>
          <a:lstStyle/>
          <a:p>
            <a:r>
              <a:rPr lang="en-GB" sz="1200" b="1" dirty="0"/>
              <a:t>Optimized Random Forest</a:t>
            </a:r>
          </a:p>
        </p:txBody>
      </p:sp>
      <p:pic>
        <p:nvPicPr>
          <p:cNvPr id="8" name="Immagine 7" descr="Immagine che contiene testo, schermata, diagramma, software&#10;&#10;Descrizione generata automaticamente">
            <a:extLst>
              <a:ext uri="{FF2B5EF4-FFF2-40B4-BE49-F238E27FC236}">
                <a16:creationId xmlns:a16="http://schemas.microsoft.com/office/drawing/2014/main" id="{1005932A-D2A1-4D3B-DB61-F4361F15C8B5}"/>
              </a:ext>
            </a:extLst>
          </p:cNvPr>
          <p:cNvPicPr>
            <a:picLocks noChangeAspect="1"/>
          </p:cNvPicPr>
          <p:nvPr/>
        </p:nvPicPr>
        <p:blipFill rotWithShape="1">
          <a:blip r:embed="rId3"/>
          <a:srcRect l="8182" t="41608" r="70525" b="43236"/>
          <a:stretch/>
        </p:blipFill>
        <p:spPr>
          <a:xfrm>
            <a:off x="7931545" y="1490754"/>
            <a:ext cx="3950536" cy="1157549"/>
          </a:xfrm>
          <a:prstGeom prst="rect">
            <a:avLst/>
          </a:prstGeom>
        </p:spPr>
      </p:pic>
      <p:sp>
        <p:nvSpPr>
          <p:cNvPr id="10" name="CasellaDiTesto 9">
            <a:extLst>
              <a:ext uri="{FF2B5EF4-FFF2-40B4-BE49-F238E27FC236}">
                <a16:creationId xmlns:a16="http://schemas.microsoft.com/office/drawing/2014/main" id="{D8B55CA4-55B5-7783-F931-91CFFD8E4BE7}"/>
              </a:ext>
            </a:extLst>
          </p:cNvPr>
          <p:cNvSpPr txBox="1"/>
          <p:nvPr/>
        </p:nvSpPr>
        <p:spPr>
          <a:xfrm>
            <a:off x="606880" y="1387009"/>
            <a:ext cx="6468290" cy="1569660"/>
          </a:xfrm>
          <a:prstGeom prst="rect">
            <a:avLst/>
          </a:prstGeom>
          <a:noFill/>
        </p:spPr>
        <p:txBody>
          <a:bodyPr wrap="square" rtlCol="0">
            <a:spAutoFit/>
          </a:bodyPr>
          <a:lstStyle/>
          <a:p>
            <a:pPr marL="171450" indent="-171450">
              <a:buFont typeface="Arial" panose="020B0604020202020204" pitchFamily="34" charset="0"/>
              <a:buChar char="•"/>
            </a:pPr>
            <a:r>
              <a:rPr lang="it-IT" sz="1200" dirty="0"/>
              <a:t>The optimized Random Forest model for testing hypothesis H8 shows a good ability to predict the success of films based on their characteristics.</a:t>
            </a:r>
          </a:p>
          <a:p>
            <a:pPr marL="171450" indent="-171450">
              <a:buFont typeface="Arial" panose="020B0604020202020204" pitchFamily="34" charset="0"/>
              <a:buChar char="•"/>
            </a:pPr>
            <a:endParaRPr lang="it-IT" sz="1200" dirty="0"/>
          </a:p>
          <a:p>
            <a:pPr marL="171450" indent="-171450">
              <a:buFont typeface="Arial" panose="020B0604020202020204" pitchFamily="34" charset="0"/>
              <a:buChar char="•"/>
            </a:pPr>
            <a:r>
              <a:rPr lang="it-IT" sz="1200" dirty="0"/>
              <a:t>The model's performance, with an accuracy of 73% and an AUC of 0.77, represents the best results obtained after optimization, suggesting that the selected features provide a solid basis for predicting a film's success.</a:t>
            </a:r>
          </a:p>
          <a:p>
            <a:pPr marL="171450" indent="-171450">
              <a:buFont typeface="Arial" panose="020B0604020202020204" pitchFamily="34" charset="0"/>
              <a:buChar char="•"/>
            </a:pPr>
            <a:endParaRPr lang="it-IT" sz="1200" dirty="0"/>
          </a:p>
          <a:p>
            <a:pPr marL="171450" indent="-171450">
              <a:buFont typeface="Arial" panose="020B0604020202020204" pitchFamily="34" charset="0"/>
              <a:buChar char="•"/>
            </a:pPr>
            <a:r>
              <a:rPr lang="it-IT" sz="1200" dirty="0"/>
              <a:t>The most influential features include runtime, TMDB popularity, and cast size.</a:t>
            </a:r>
          </a:p>
        </p:txBody>
      </p:sp>
      <p:pic>
        <p:nvPicPr>
          <p:cNvPr id="2050" name="Picture 2">
            <a:extLst>
              <a:ext uri="{FF2B5EF4-FFF2-40B4-BE49-F238E27FC236}">
                <a16:creationId xmlns:a16="http://schemas.microsoft.com/office/drawing/2014/main" id="{0E65497A-9645-EDEC-E1E5-45B8CD97AC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40" y="3578789"/>
            <a:ext cx="3392996" cy="20328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580BE8B-CF57-53FD-71BA-0E2934C03F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4036" y="3438118"/>
            <a:ext cx="3046775" cy="23142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AAE9285-FD1B-BC50-4D7D-5CA1C5932D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3676" y="3298535"/>
            <a:ext cx="4858405" cy="2593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572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dissolv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dissolv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dissolve">
                                      <p:cBhvr>
                                        <p:cTn id="27" dur="500"/>
                                        <p:tgtEl>
                                          <p:spTgt spid="2050"/>
                                        </p:tgtEl>
                                      </p:cBhvr>
                                    </p:animEffect>
                                  </p:childTnLst>
                                </p:cTn>
                              </p:par>
                              <p:par>
                                <p:cTn id="28" presetID="9" presetClass="entr" presetSubtype="0" fill="hold" nodeType="withEffect">
                                  <p:stCondLst>
                                    <p:cond delay="0"/>
                                  </p:stCondLst>
                                  <p:childTnLst>
                                    <p:set>
                                      <p:cBhvr>
                                        <p:cTn id="29" dur="1" fill="hold">
                                          <p:stCondLst>
                                            <p:cond delay="0"/>
                                          </p:stCondLst>
                                        </p:cTn>
                                        <p:tgtEl>
                                          <p:spTgt spid="2052"/>
                                        </p:tgtEl>
                                        <p:attrNameLst>
                                          <p:attrName>style.visibility</p:attrName>
                                        </p:attrNameLst>
                                      </p:cBhvr>
                                      <p:to>
                                        <p:strVal val="visible"/>
                                      </p:to>
                                    </p:set>
                                    <p:animEffect transition="in" filter="dissolve">
                                      <p:cBhvr>
                                        <p:cTn id="30" dur="500"/>
                                        <p:tgtEl>
                                          <p:spTgt spid="205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animEffect transition="in" filter="dissolve">
                                      <p:cBhvr>
                                        <p:cTn id="35" dur="500"/>
                                        <p:tgtEl>
                                          <p:spTgt spid="10">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054"/>
                                        </p:tgtEl>
                                        <p:attrNameLst>
                                          <p:attrName>style.visibility</p:attrName>
                                        </p:attrNameLst>
                                      </p:cBhvr>
                                      <p:to>
                                        <p:strVal val="visible"/>
                                      </p:to>
                                    </p:set>
                                    <p:animEffect transition="in" filter="dissolve">
                                      <p:cBhvr>
                                        <p:cTn id="40"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0A1235-58F5-46A0-AC31-E4750A7AFC71}"/>
              </a:ext>
            </a:extLst>
          </p:cNvPr>
          <p:cNvSpPr>
            <a:spLocks noGrp="1"/>
          </p:cNvSpPr>
          <p:nvPr>
            <p:ph type="title"/>
          </p:nvPr>
        </p:nvSpPr>
        <p:spPr>
          <a:xfrm>
            <a:off x="0" y="0"/>
            <a:ext cx="12192000" cy="511730"/>
          </a:xfrm>
          <a:solidFill>
            <a:schemeClr val="tx1">
              <a:lumMod val="95000"/>
              <a:lumOff val="5000"/>
            </a:schemeClr>
          </a:solidFill>
        </p:spPr>
        <p:txBody>
          <a:bodyPr>
            <a:normAutofit/>
          </a:bodyPr>
          <a:lstStyle/>
          <a:p>
            <a:pPr algn="ctr"/>
            <a:r>
              <a:rPr lang="it-IT" sz="1800" dirty="0">
                <a:solidFill>
                  <a:schemeClr val="bg1"/>
                </a:solidFill>
                <a:latin typeface="+mn-lt"/>
                <a:cs typeface="Times New Roman" panose="02020603050405020304" pitchFamily="18" charset="0"/>
              </a:rPr>
              <a:t>SPARK ANALYSIS</a:t>
            </a:r>
            <a:r>
              <a:rPr lang="it-IT" sz="1800" dirty="0">
                <a:solidFill>
                  <a:schemeClr val="bg1"/>
                </a:solidFill>
                <a:latin typeface="Times New Roman" panose="02020603050405020304" pitchFamily="18" charset="0"/>
                <a:cs typeface="Times New Roman" panose="02020603050405020304" pitchFamily="18" charset="0"/>
              </a:rPr>
              <a:t> </a:t>
            </a:r>
            <a:endParaRPr lang="it-IT" sz="3200" dirty="0">
              <a:solidFill>
                <a:schemeClr val="bg1"/>
              </a:solidFill>
              <a:latin typeface="Times New Roman" panose="02020603050405020304" pitchFamily="18" charset="0"/>
              <a:cs typeface="Times New Roman" panose="02020603050405020304" pitchFamily="18" charset="0"/>
            </a:endParaRPr>
          </a:p>
        </p:txBody>
      </p:sp>
      <p:sp>
        <p:nvSpPr>
          <p:cNvPr id="5" name="Titolo 1">
            <a:extLst>
              <a:ext uri="{FF2B5EF4-FFF2-40B4-BE49-F238E27FC236}">
                <a16:creationId xmlns:a16="http://schemas.microsoft.com/office/drawing/2014/main" id="{4ADD055E-1DF4-41F2-AA58-B562D0014A3D}"/>
              </a:ext>
            </a:extLst>
          </p:cNvPr>
          <p:cNvSpPr txBox="1">
            <a:spLocks/>
          </p:cNvSpPr>
          <p:nvPr/>
        </p:nvSpPr>
        <p:spPr>
          <a:xfrm>
            <a:off x="0" y="6550223"/>
            <a:ext cx="12192000" cy="307777"/>
          </a:xfrm>
          <a:prstGeom prst="rect">
            <a:avLst/>
          </a:prstGeom>
          <a:solidFill>
            <a:schemeClr val="tx1">
              <a:lumMod val="95000"/>
              <a:lumOff val="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200" dirty="0">
                <a:solidFill>
                  <a:schemeClr val="bg1"/>
                </a:solidFill>
              </a:rPr>
              <a:t>Academic Year 2023/2024</a:t>
            </a:r>
          </a:p>
        </p:txBody>
      </p:sp>
      <p:sp>
        <p:nvSpPr>
          <p:cNvPr id="12" name="CasellaDiTesto 11">
            <a:extLst>
              <a:ext uri="{FF2B5EF4-FFF2-40B4-BE49-F238E27FC236}">
                <a16:creationId xmlns:a16="http://schemas.microsoft.com/office/drawing/2014/main" id="{49A405EB-D83D-EE48-97BC-653C6F55EA29}"/>
              </a:ext>
            </a:extLst>
          </p:cNvPr>
          <p:cNvSpPr txBox="1"/>
          <p:nvPr/>
        </p:nvSpPr>
        <p:spPr>
          <a:xfrm>
            <a:off x="103833" y="6550222"/>
            <a:ext cx="1111523" cy="276999"/>
          </a:xfrm>
          <a:prstGeom prst="rect">
            <a:avLst/>
          </a:prstGeom>
          <a:noFill/>
        </p:spPr>
        <p:txBody>
          <a:bodyPr wrap="none" rtlCol="0">
            <a:spAutoFit/>
          </a:bodyPr>
          <a:lstStyle/>
          <a:p>
            <a:r>
              <a:rPr lang="it-IT" sz="1200" dirty="0">
                <a:solidFill>
                  <a:schemeClr val="bg1"/>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380481" y="6573305"/>
            <a:ext cx="617477" cy="261610"/>
          </a:xfrm>
          <a:prstGeom prst="rect">
            <a:avLst/>
          </a:prstGeom>
          <a:noFill/>
        </p:spPr>
        <p:txBody>
          <a:bodyPr wrap="none" rtlCol="0">
            <a:spAutoFit/>
          </a:bodyPr>
          <a:lstStyle/>
          <a:p>
            <a:r>
              <a:rPr lang="it-IT" sz="1100" dirty="0">
                <a:solidFill>
                  <a:schemeClr val="bg1"/>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2"/>
          <a:srcRect b="34226"/>
          <a:stretch/>
        </p:blipFill>
        <p:spPr>
          <a:xfrm>
            <a:off x="11550015" y="66031"/>
            <a:ext cx="447943" cy="379668"/>
          </a:xfrm>
          <a:prstGeom prst="rect">
            <a:avLst/>
          </a:prstGeom>
        </p:spPr>
      </p:pic>
      <p:sp>
        <p:nvSpPr>
          <p:cNvPr id="8" name="Rettangolo con angoli arrotondati 7">
            <a:extLst>
              <a:ext uri="{FF2B5EF4-FFF2-40B4-BE49-F238E27FC236}">
                <a16:creationId xmlns:a16="http://schemas.microsoft.com/office/drawing/2014/main" id="{75371BF8-1275-426D-5FD6-41A05B6CF3B2}"/>
              </a:ext>
            </a:extLst>
          </p:cNvPr>
          <p:cNvSpPr/>
          <p:nvPr/>
        </p:nvSpPr>
        <p:spPr>
          <a:xfrm>
            <a:off x="4527139" y="129075"/>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5</a:t>
            </a:r>
          </a:p>
        </p:txBody>
      </p:sp>
      <p:sp>
        <p:nvSpPr>
          <p:cNvPr id="11" name="CasellaDiTesto 10">
            <a:extLst>
              <a:ext uri="{FF2B5EF4-FFF2-40B4-BE49-F238E27FC236}">
                <a16:creationId xmlns:a16="http://schemas.microsoft.com/office/drawing/2014/main" id="{19C1FB90-1CBC-2C33-3C6E-82A166D33CD0}"/>
              </a:ext>
            </a:extLst>
          </p:cNvPr>
          <p:cNvSpPr txBox="1"/>
          <p:nvPr/>
        </p:nvSpPr>
        <p:spPr>
          <a:xfrm>
            <a:off x="296592" y="791665"/>
            <a:ext cx="11598815" cy="276999"/>
          </a:xfrm>
          <a:prstGeom prst="rect">
            <a:avLst/>
          </a:prstGeom>
          <a:noFill/>
        </p:spPr>
        <p:txBody>
          <a:bodyPr wrap="square" rtlCol="0">
            <a:spAutoFit/>
          </a:bodyPr>
          <a:lstStyle/>
          <a:p>
            <a:r>
              <a:rPr lang="en-GB" sz="1200" dirty="0"/>
              <a:t>To ensure that the results obtained in the analysis sandbox are reliable and generalizable, we tested them on the entire dataset using PySpark and SparkML.</a:t>
            </a:r>
          </a:p>
        </p:txBody>
      </p:sp>
      <p:sp>
        <p:nvSpPr>
          <p:cNvPr id="13" name="CasellaDiTesto 12">
            <a:extLst>
              <a:ext uri="{FF2B5EF4-FFF2-40B4-BE49-F238E27FC236}">
                <a16:creationId xmlns:a16="http://schemas.microsoft.com/office/drawing/2014/main" id="{69809CC2-247B-C7FA-0E31-E5227FA25ADE}"/>
              </a:ext>
            </a:extLst>
          </p:cNvPr>
          <p:cNvSpPr txBox="1"/>
          <p:nvPr/>
        </p:nvSpPr>
        <p:spPr>
          <a:xfrm>
            <a:off x="296591" y="1218730"/>
            <a:ext cx="11547065" cy="1200329"/>
          </a:xfrm>
          <a:prstGeom prst="rect">
            <a:avLst/>
          </a:prstGeom>
          <a:noFill/>
        </p:spPr>
        <p:txBody>
          <a:bodyPr wrap="square" rtlCol="0">
            <a:spAutoFit/>
          </a:bodyPr>
          <a:lstStyle/>
          <a:p>
            <a:pPr marL="228600" indent="-228600">
              <a:buFont typeface="+mj-lt"/>
              <a:buAutoNum type="arabicPeriod"/>
            </a:pPr>
            <a:r>
              <a:rPr lang="en-GB" sz="1200" b="1" dirty="0"/>
              <a:t>Linear regression</a:t>
            </a:r>
          </a:p>
          <a:p>
            <a:br>
              <a:rPr lang="en-GB" sz="1200" dirty="0"/>
            </a:br>
            <a:r>
              <a:rPr lang="en-GB" sz="1200" dirty="0"/>
              <a:t>The implementation of the linear regression model using SparkML confirms the results obtained during the analysis sandbox. Although the model is not highly predictive, it was observed that some variables, such as the release year, runtime, and TMDB popularity, have a significant impact on movie scores. Specifically, hypotheses </a:t>
            </a:r>
            <a:r>
              <a:rPr lang="en-GB" sz="1200" b="1" dirty="0"/>
              <a:t>H1, H3</a:t>
            </a:r>
            <a:r>
              <a:rPr lang="en-GB" sz="1200" dirty="0"/>
              <a:t>, and</a:t>
            </a:r>
            <a:r>
              <a:rPr lang="en-GB" sz="1200" b="1" dirty="0"/>
              <a:t> H6 </a:t>
            </a:r>
            <a:r>
              <a:rPr lang="en-GB" sz="1200" dirty="0"/>
              <a:t>are confirmed by the model results, while hypotheses </a:t>
            </a:r>
            <a:r>
              <a:rPr lang="en-GB" sz="1200" b="1" dirty="0"/>
              <a:t>H2, H4, </a:t>
            </a:r>
            <a:r>
              <a:rPr lang="en-GB" sz="1200" dirty="0"/>
              <a:t>and </a:t>
            </a:r>
            <a:r>
              <a:rPr lang="en-GB" sz="1200" b="1" dirty="0"/>
              <a:t>H5</a:t>
            </a:r>
            <a:r>
              <a:rPr lang="en-GB" sz="1200" dirty="0"/>
              <a:t> do not find complete support in the data</a:t>
            </a:r>
            <a:r>
              <a:rPr lang="it-IT" sz="1200" dirty="0"/>
              <a:t>.</a:t>
            </a:r>
          </a:p>
          <a:p>
            <a:endParaRPr lang="en-GB" sz="1200" dirty="0"/>
          </a:p>
        </p:txBody>
      </p:sp>
      <p:sp>
        <p:nvSpPr>
          <p:cNvPr id="15" name="CasellaDiTesto 14">
            <a:extLst>
              <a:ext uri="{FF2B5EF4-FFF2-40B4-BE49-F238E27FC236}">
                <a16:creationId xmlns:a16="http://schemas.microsoft.com/office/drawing/2014/main" id="{5D9141D1-C67F-7177-6338-11A47F7F8F04}"/>
              </a:ext>
            </a:extLst>
          </p:cNvPr>
          <p:cNvSpPr txBox="1"/>
          <p:nvPr/>
        </p:nvSpPr>
        <p:spPr>
          <a:xfrm>
            <a:off x="354647" y="2219618"/>
            <a:ext cx="11430951" cy="1292662"/>
          </a:xfrm>
          <a:prstGeom prst="rect">
            <a:avLst/>
          </a:prstGeom>
          <a:noFill/>
        </p:spPr>
        <p:txBody>
          <a:bodyPr wrap="square" rtlCol="0">
            <a:spAutoFit/>
          </a:bodyPr>
          <a:lstStyle/>
          <a:p>
            <a:pPr marL="627063" indent="-238125">
              <a:buFont typeface="Arial" panose="020B0604020202020204" pitchFamily="34" charset="0"/>
              <a:buChar char="•"/>
            </a:pPr>
            <a:endParaRPr lang="it-IT" sz="1200" dirty="0"/>
          </a:p>
          <a:p>
            <a:pPr marL="627063" indent="-238125">
              <a:buFont typeface="Arial" panose="020B0604020202020204" pitchFamily="34" charset="0"/>
              <a:buChar char="•"/>
            </a:pPr>
            <a:r>
              <a:rPr lang="it-IT" sz="1200" b="1" dirty="0"/>
              <a:t>Runtime</a:t>
            </a:r>
            <a:r>
              <a:rPr lang="it-IT" sz="1200" dirty="0"/>
              <a:t>: Films with longer runtime tend to have higher scores.</a:t>
            </a:r>
          </a:p>
          <a:p>
            <a:pPr marL="627063" indent="-238125">
              <a:buFont typeface="Arial" panose="020B0604020202020204" pitchFamily="34" charset="0"/>
              <a:buChar char="•"/>
            </a:pPr>
            <a:r>
              <a:rPr lang="it-IT" sz="1200" b="1" dirty="0"/>
              <a:t>Specific Genres</a:t>
            </a:r>
            <a:r>
              <a:rPr lang="it-IT" sz="1200" dirty="0"/>
              <a:t>: Documentaries and dramas tend to have higher scores, while thrillers, action films, and comedies tend to have lower scores.</a:t>
            </a:r>
          </a:p>
          <a:p>
            <a:pPr marL="627063" indent="-238125">
              <a:buFont typeface="Arial" panose="020B0604020202020204" pitchFamily="34" charset="0"/>
              <a:buChar char="•"/>
            </a:pPr>
            <a:r>
              <a:rPr lang="it-IT" sz="1200" b="1" dirty="0"/>
              <a:t>Release Year</a:t>
            </a:r>
            <a:r>
              <a:rPr lang="it-IT" sz="1200" dirty="0"/>
              <a:t>: More recent films tend to have lower scores.</a:t>
            </a:r>
          </a:p>
          <a:p>
            <a:pPr marL="627063" indent="-238125">
              <a:buFont typeface="Arial" panose="020B0604020202020204" pitchFamily="34" charset="0"/>
              <a:buChar char="•"/>
            </a:pPr>
            <a:r>
              <a:rPr lang="it-IT" sz="1200" b="1" dirty="0"/>
              <a:t>Cast Size and Number of Production Countries</a:t>
            </a:r>
            <a:r>
              <a:rPr lang="it-IT" sz="1200" dirty="0"/>
              <a:t>: These do not have a significant impact on the scores.</a:t>
            </a:r>
          </a:p>
          <a:p>
            <a:endParaRPr lang="en-GB" dirty="0"/>
          </a:p>
        </p:txBody>
      </p:sp>
      <p:sp>
        <p:nvSpPr>
          <p:cNvPr id="18" name="CasellaDiTesto 17">
            <a:extLst>
              <a:ext uri="{FF2B5EF4-FFF2-40B4-BE49-F238E27FC236}">
                <a16:creationId xmlns:a16="http://schemas.microsoft.com/office/drawing/2014/main" id="{D7DC5613-624D-2433-D9E7-A030E47A0809}"/>
              </a:ext>
            </a:extLst>
          </p:cNvPr>
          <p:cNvSpPr txBox="1"/>
          <p:nvPr/>
        </p:nvSpPr>
        <p:spPr>
          <a:xfrm>
            <a:off x="296591" y="3578610"/>
            <a:ext cx="11598815" cy="461665"/>
          </a:xfrm>
          <a:prstGeom prst="rect">
            <a:avLst/>
          </a:prstGeom>
          <a:noFill/>
        </p:spPr>
        <p:txBody>
          <a:bodyPr wrap="square" rtlCol="0">
            <a:spAutoFit/>
          </a:bodyPr>
          <a:lstStyle/>
          <a:p>
            <a:pPr marL="228600" indent="-228600">
              <a:buClr>
                <a:schemeClr val="tx1"/>
              </a:buClr>
              <a:buFont typeface="+mj-lt"/>
              <a:buAutoNum type="arabicPeriod" startAt="2"/>
            </a:pPr>
            <a:r>
              <a:rPr lang="en-GB" sz="1200" b="1" dirty="0"/>
              <a:t>H7: </a:t>
            </a:r>
            <a:r>
              <a:rPr lang="en-GB" sz="1200" dirty="0"/>
              <a:t>The most frequent words in movie titles that show an impact on their success, considering the entire dataset, are "life," "king," "game," "live," and "story." The results are aligned with those obtained in the analysis sandbox , confirming that these words are generally associated with movies with higher average scores. This confirms hypothesis H7.</a:t>
            </a:r>
          </a:p>
        </p:txBody>
      </p:sp>
      <p:sp>
        <p:nvSpPr>
          <p:cNvPr id="21" name="CasellaDiTesto 20">
            <a:extLst>
              <a:ext uri="{FF2B5EF4-FFF2-40B4-BE49-F238E27FC236}">
                <a16:creationId xmlns:a16="http://schemas.microsoft.com/office/drawing/2014/main" id="{67256252-D8BC-71A3-A29F-55EE2D985FC7}"/>
              </a:ext>
            </a:extLst>
          </p:cNvPr>
          <p:cNvSpPr txBox="1"/>
          <p:nvPr/>
        </p:nvSpPr>
        <p:spPr>
          <a:xfrm>
            <a:off x="296591" y="4596582"/>
            <a:ext cx="2128403" cy="276999"/>
          </a:xfrm>
          <a:prstGeom prst="rect">
            <a:avLst/>
          </a:prstGeom>
          <a:noFill/>
        </p:spPr>
        <p:txBody>
          <a:bodyPr wrap="none" rtlCol="0">
            <a:spAutoFit/>
          </a:bodyPr>
          <a:lstStyle/>
          <a:p>
            <a:pPr marL="342900" indent="-342900">
              <a:buFont typeface="+mj-lt"/>
              <a:buAutoNum type="arabicPeriod" startAt="3"/>
            </a:pPr>
            <a:r>
              <a:rPr lang="en-GB" sz="1200" b="1" dirty="0"/>
              <a:t>Classification Model (H8)</a:t>
            </a:r>
          </a:p>
        </p:txBody>
      </p:sp>
      <p:sp>
        <p:nvSpPr>
          <p:cNvPr id="23" name="CasellaDiTesto 22">
            <a:extLst>
              <a:ext uri="{FF2B5EF4-FFF2-40B4-BE49-F238E27FC236}">
                <a16:creationId xmlns:a16="http://schemas.microsoft.com/office/drawing/2014/main" id="{393BE8DC-84C5-27AE-4D1F-315ED6F7CF61}"/>
              </a:ext>
            </a:extLst>
          </p:cNvPr>
          <p:cNvSpPr txBox="1"/>
          <p:nvPr/>
        </p:nvSpPr>
        <p:spPr>
          <a:xfrm>
            <a:off x="354648" y="4977626"/>
            <a:ext cx="10896872" cy="830997"/>
          </a:xfrm>
          <a:prstGeom prst="rect">
            <a:avLst/>
          </a:prstGeom>
          <a:noFill/>
        </p:spPr>
        <p:txBody>
          <a:bodyPr wrap="square" rtlCol="0">
            <a:spAutoFit/>
          </a:bodyPr>
          <a:lstStyle/>
          <a:p>
            <a:r>
              <a:rPr lang="it-IT" sz="1200" b="0" i="0" u="none" strike="noStrike" dirty="0">
                <a:solidFill>
                  <a:srgbClr val="000000"/>
                </a:solidFill>
                <a:effectLst/>
                <a:latin typeface="-webkit-standard"/>
              </a:rPr>
              <a:t>The classification model that achieved the best results on the complete dataset was the Random Forest, showing consistent results with those obtained in the analysis </a:t>
            </a:r>
            <a:r>
              <a:rPr lang="en-GB" sz="1200" dirty="0"/>
              <a:t>sandbox </a:t>
            </a:r>
            <a:r>
              <a:rPr lang="it-IT" sz="1200" b="0" i="0" u="none" strike="noStrike" dirty="0">
                <a:solidFill>
                  <a:srgbClr val="000000"/>
                </a:solidFill>
                <a:effectLst/>
                <a:latin typeface="-webkit-standard"/>
              </a:rPr>
              <a:t>. In particular, we found that certain variables also significantly influence the success of a movie in this case, such as runtime, cast size, TMDB popularity, and genre (especially documentaries). Additionally, the release year and production in specific countries like Japan, the United States, and India have a significant influence. However, the model's accuracy remains not very high, suggesting that there are other unconsidered factors that could influence a movie's success.</a:t>
            </a:r>
            <a:endParaRPr lang="en-GB" sz="1200" dirty="0"/>
          </a:p>
        </p:txBody>
      </p:sp>
    </p:spTree>
    <p:extLst>
      <p:ext uri="{BB962C8B-B14F-4D97-AF65-F5344CB8AC3E}">
        <p14:creationId xmlns:p14="http://schemas.microsoft.com/office/powerpoint/2010/main" val="1797035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dissolve">
                                      <p:cBhvr>
                                        <p:cTn id="25" dur="500"/>
                                        <p:tgtEl>
                                          <p:spTgt spid="2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dissolv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8" grpId="0"/>
      <p:bldP spid="21"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0A1235-58F5-46A0-AC31-E4750A7AFC71}"/>
              </a:ext>
            </a:extLst>
          </p:cNvPr>
          <p:cNvSpPr>
            <a:spLocks noGrp="1"/>
          </p:cNvSpPr>
          <p:nvPr>
            <p:ph type="title"/>
          </p:nvPr>
        </p:nvSpPr>
        <p:spPr>
          <a:xfrm>
            <a:off x="0" y="0"/>
            <a:ext cx="12192000" cy="511730"/>
          </a:xfrm>
          <a:solidFill>
            <a:schemeClr val="tx1">
              <a:lumMod val="95000"/>
              <a:lumOff val="5000"/>
            </a:schemeClr>
          </a:solidFill>
        </p:spPr>
        <p:txBody>
          <a:bodyPr>
            <a:normAutofit/>
          </a:bodyPr>
          <a:lstStyle/>
          <a:p>
            <a:pPr algn="ctr"/>
            <a:r>
              <a:rPr lang="it-IT" sz="1800" dirty="0">
                <a:solidFill>
                  <a:schemeClr val="bg1"/>
                </a:solidFill>
                <a:latin typeface="+mn-lt"/>
                <a:cs typeface="Times New Roman" panose="02020603050405020304" pitchFamily="18" charset="0"/>
              </a:rPr>
              <a:t>RESULT AND CONCLUSION</a:t>
            </a:r>
            <a:r>
              <a:rPr lang="it-IT" sz="1800" dirty="0">
                <a:solidFill>
                  <a:schemeClr val="bg1"/>
                </a:solidFill>
                <a:latin typeface="Times New Roman" panose="02020603050405020304" pitchFamily="18" charset="0"/>
                <a:cs typeface="Times New Roman" panose="02020603050405020304" pitchFamily="18" charset="0"/>
              </a:rPr>
              <a:t> </a:t>
            </a:r>
            <a:endParaRPr lang="it-IT" sz="3200" dirty="0">
              <a:solidFill>
                <a:schemeClr val="bg1"/>
              </a:solidFill>
              <a:latin typeface="Times New Roman" panose="02020603050405020304" pitchFamily="18" charset="0"/>
              <a:cs typeface="Times New Roman" panose="02020603050405020304" pitchFamily="18" charset="0"/>
            </a:endParaRPr>
          </a:p>
        </p:txBody>
      </p:sp>
      <p:sp>
        <p:nvSpPr>
          <p:cNvPr id="5" name="Titolo 1">
            <a:extLst>
              <a:ext uri="{FF2B5EF4-FFF2-40B4-BE49-F238E27FC236}">
                <a16:creationId xmlns:a16="http://schemas.microsoft.com/office/drawing/2014/main" id="{4ADD055E-1DF4-41F2-AA58-B562D0014A3D}"/>
              </a:ext>
            </a:extLst>
          </p:cNvPr>
          <p:cNvSpPr txBox="1">
            <a:spLocks/>
          </p:cNvSpPr>
          <p:nvPr/>
        </p:nvSpPr>
        <p:spPr>
          <a:xfrm>
            <a:off x="0" y="6550223"/>
            <a:ext cx="12192000" cy="307777"/>
          </a:xfrm>
          <a:prstGeom prst="rect">
            <a:avLst/>
          </a:prstGeom>
          <a:solidFill>
            <a:schemeClr val="tx1">
              <a:lumMod val="95000"/>
              <a:lumOff val="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200" dirty="0">
                <a:solidFill>
                  <a:schemeClr val="bg1"/>
                </a:solidFill>
              </a:rPr>
              <a:t>Academic Year 2023/2024</a:t>
            </a:r>
          </a:p>
        </p:txBody>
      </p:sp>
      <p:sp>
        <p:nvSpPr>
          <p:cNvPr id="12" name="CasellaDiTesto 11">
            <a:extLst>
              <a:ext uri="{FF2B5EF4-FFF2-40B4-BE49-F238E27FC236}">
                <a16:creationId xmlns:a16="http://schemas.microsoft.com/office/drawing/2014/main" id="{49A405EB-D83D-EE48-97BC-653C6F55EA29}"/>
              </a:ext>
            </a:extLst>
          </p:cNvPr>
          <p:cNvSpPr txBox="1"/>
          <p:nvPr/>
        </p:nvSpPr>
        <p:spPr>
          <a:xfrm>
            <a:off x="103833" y="6550222"/>
            <a:ext cx="1111523" cy="276999"/>
          </a:xfrm>
          <a:prstGeom prst="rect">
            <a:avLst/>
          </a:prstGeom>
          <a:noFill/>
        </p:spPr>
        <p:txBody>
          <a:bodyPr wrap="none" rtlCol="0">
            <a:spAutoFit/>
          </a:bodyPr>
          <a:lstStyle/>
          <a:p>
            <a:r>
              <a:rPr lang="it-IT" sz="1200" dirty="0">
                <a:solidFill>
                  <a:schemeClr val="bg1"/>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380481" y="6573305"/>
            <a:ext cx="617477" cy="261610"/>
          </a:xfrm>
          <a:prstGeom prst="rect">
            <a:avLst/>
          </a:prstGeom>
          <a:noFill/>
        </p:spPr>
        <p:txBody>
          <a:bodyPr wrap="none" rtlCol="0">
            <a:spAutoFit/>
          </a:bodyPr>
          <a:lstStyle/>
          <a:p>
            <a:r>
              <a:rPr lang="it-IT" sz="1100" dirty="0">
                <a:solidFill>
                  <a:schemeClr val="bg1"/>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2"/>
          <a:srcRect b="34226"/>
          <a:stretch/>
        </p:blipFill>
        <p:spPr>
          <a:xfrm>
            <a:off x="11550015" y="66031"/>
            <a:ext cx="447943" cy="379668"/>
          </a:xfrm>
          <a:prstGeom prst="rect">
            <a:avLst/>
          </a:prstGeom>
        </p:spPr>
      </p:pic>
      <p:sp>
        <p:nvSpPr>
          <p:cNvPr id="3" name="Rettangolo con angoli arrotondati 2">
            <a:extLst>
              <a:ext uri="{FF2B5EF4-FFF2-40B4-BE49-F238E27FC236}">
                <a16:creationId xmlns:a16="http://schemas.microsoft.com/office/drawing/2014/main" id="{F275C782-003C-7681-200D-81A6EF2632C8}"/>
              </a:ext>
            </a:extLst>
          </p:cNvPr>
          <p:cNvSpPr/>
          <p:nvPr/>
        </p:nvSpPr>
        <p:spPr>
          <a:xfrm>
            <a:off x="4394396" y="136332"/>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6</a:t>
            </a:r>
          </a:p>
        </p:txBody>
      </p:sp>
      <p:sp>
        <p:nvSpPr>
          <p:cNvPr id="4" name="CasellaDiTesto 3">
            <a:extLst>
              <a:ext uri="{FF2B5EF4-FFF2-40B4-BE49-F238E27FC236}">
                <a16:creationId xmlns:a16="http://schemas.microsoft.com/office/drawing/2014/main" id="{DD058D97-A51B-3DFD-0E13-95F29A7B1030}"/>
              </a:ext>
            </a:extLst>
          </p:cNvPr>
          <p:cNvSpPr txBox="1"/>
          <p:nvPr/>
        </p:nvSpPr>
        <p:spPr>
          <a:xfrm>
            <a:off x="195942" y="653835"/>
            <a:ext cx="5916043" cy="461665"/>
          </a:xfrm>
          <a:prstGeom prst="rect">
            <a:avLst/>
          </a:prstGeom>
          <a:noFill/>
        </p:spPr>
        <p:txBody>
          <a:bodyPr wrap="none" rtlCol="0">
            <a:spAutoFit/>
          </a:bodyPr>
          <a:lstStyle/>
          <a:p>
            <a:r>
              <a:rPr lang="it-IT" sz="1200" dirty="0"/>
              <a:t>The results obtained in our analysis have confirmed or refuted our hypotheses. Main finding:</a:t>
            </a:r>
          </a:p>
          <a:p>
            <a:endParaRPr lang="it-IT" sz="1200" dirty="0"/>
          </a:p>
        </p:txBody>
      </p:sp>
      <p:sp>
        <p:nvSpPr>
          <p:cNvPr id="6" name="CasellaDiTesto 5">
            <a:extLst>
              <a:ext uri="{FF2B5EF4-FFF2-40B4-BE49-F238E27FC236}">
                <a16:creationId xmlns:a16="http://schemas.microsoft.com/office/drawing/2014/main" id="{6036671B-DFC3-528A-126D-ECF879626BE7}"/>
              </a:ext>
            </a:extLst>
          </p:cNvPr>
          <p:cNvSpPr txBox="1"/>
          <p:nvPr/>
        </p:nvSpPr>
        <p:spPr>
          <a:xfrm>
            <a:off x="399143" y="1071798"/>
            <a:ext cx="11540758" cy="4524315"/>
          </a:xfrm>
          <a:prstGeom prst="rect">
            <a:avLst/>
          </a:prstGeom>
          <a:noFill/>
        </p:spPr>
        <p:txBody>
          <a:bodyPr wrap="square" rtlCol="0">
            <a:spAutoFit/>
          </a:bodyPr>
          <a:lstStyle/>
          <a:p>
            <a:r>
              <a:rPr lang="it-IT" sz="1200" b="1" i="0" dirty="0">
                <a:solidFill>
                  <a:srgbClr val="000000"/>
                </a:solidFill>
                <a:effectLst/>
              </a:rPr>
              <a:t>H1.</a:t>
            </a:r>
            <a:r>
              <a:rPr lang="it-IT" sz="1200" b="0" i="0" dirty="0">
                <a:solidFill>
                  <a:srgbClr val="000000"/>
                </a:solidFill>
                <a:effectLst/>
              </a:rPr>
              <a:t> </a:t>
            </a:r>
            <a:r>
              <a:rPr lang="it-IT" sz="1200" b="1" i="0" dirty="0">
                <a:solidFill>
                  <a:srgbClr val="000000"/>
                </a:solidFill>
                <a:effectLst/>
              </a:rPr>
              <a:t>Movies with longer durations tend to have higher scores</a:t>
            </a:r>
          </a:p>
          <a:p>
            <a:pPr marL="266700"/>
            <a:endParaRPr lang="it-IT" sz="1200" b="1" i="0" dirty="0">
              <a:solidFill>
                <a:srgbClr val="000000"/>
              </a:solidFill>
              <a:effectLst/>
            </a:endParaRPr>
          </a:p>
          <a:p>
            <a:pPr marL="266700"/>
            <a:r>
              <a:rPr lang="it-IT" sz="1200" b="1" dirty="0">
                <a:solidFill>
                  <a:srgbClr val="00B050"/>
                </a:solidFill>
              </a:rPr>
              <a:t>Confirmed</a:t>
            </a:r>
            <a:r>
              <a:rPr lang="it-IT" sz="1200" b="1" dirty="0"/>
              <a:t>: </a:t>
            </a:r>
            <a:r>
              <a:rPr lang="it-IT" sz="1200" dirty="0"/>
              <a:t>Movies with longer durations tend to have higher scores.</a:t>
            </a:r>
          </a:p>
          <a:p>
            <a:endParaRPr lang="it-IT" sz="1200" dirty="0">
              <a:solidFill>
                <a:srgbClr val="000000"/>
              </a:solidFill>
            </a:endParaRPr>
          </a:p>
          <a:p>
            <a:pPr algn="l"/>
            <a:r>
              <a:rPr lang="it-IT" sz="1200" b="1" i="0" dirty="0">
                <a:solidFill>
                  <a:srgbClr val="000000"/>
                </a:solidFill>
                <a:effectLst/>
              </a:rPr>
              <a:t>H2.</a:t>
            </a:r>
            <a:r>
              <a:rPr lang="it-IT" sz="1200" b="0" i="0" dirty="0">
                <a:solidFill>
                  <a:srgbClr val="000000"/>
                </a:solidFill>
                <a:effectLst/>
              </a:rPr>
              <a:t> </a:t>
            </a:r>
            <a:r>
              <a:rPr lang="it-IT" sz="1200" b="1" i="0" dirty="0">
                <a:solidFill>
                  <a:srgbClr val="000000"/>
                </a:solidFill>
                <a:effectLst/>
              </a:rPr>
              <a:t>Movies with larger casts are generally rated higher.</a:t>
            </a:r>
          </a:p>
          <a:p>
            <a:pPr algn="l">
              <a:buFont typeface="Arial" panose="020B0604020202020204" pitchFamily="34" charset="0"/>
              <a:buChar char="•"/>
            </a:pPr>
            <a:endParaRPr lang="it-IT" sz="1200" b="1" i="0" dirty="0">
              <a:solidFill>
                <a:srgbClr val="000000"/>
              </a:solidFill>
              <a:effectLst/>
            </a:endParaRPr>
          </a:p>
          <a:p>
            <a:pPr marL="266700" algn="l"/>
            <a:r>
              <a:rPr lang="it-IT" sz="1200" b="1" dirty="0">
                <a:solidFill>
                  <a:srgbClr val="C00000"/>
                </a:solidFill>
              </a:rPr>
              <a:t>Rejected: </a:t>
            </a:r>
            <a:r>
              <a:rPr lang="it-IT" sz="1200" dirty="0"/>
              <a:t>Although some movies with a very large cast achieve high scores, the correlation does not appear to be statistically significant.</a:t>
            </a:r>
            <a:endParaRPr lang="it-IT" sz="1200" dirty="0">
              <a:solidFill>
                <a:srgbClr val="000000"/>
              </a:solidFill>
            </a:endParaRPr>
          </a:p>
          <a:p>
            <a:pPr algn="l">
              <a:buFont typeface="Arial" panose="020B0604020202020204" pitchFamily="34" charset="0"/>
              <a:buChar char="•"/>
            </a:pPr>
            <a:endParaRPr lang="it-IT" sz="1200" b="0" i="0" dirty="0">
              <a:solidFill>
                <a:srgbClr val="000000"/>
              </a:solidFill>
              <a:effectLst/>
            </a:endParaRPr>
          </a:p>
          <a:p>
            <a:pPr algn="l"/>
            <a:r>
              <a:rPr lang="it-IT" sz="1200" b="1" i="0" dirty="0">
                <a:solidFill>
                  <a:srgbClr val="000000"/>
                </a:solidFill>
                <a:effectLst/>
              </a:rPr>
              <a:t>H3.</a:t>
            </a:r>
            <a:r>
              <a:rPr lang="it-IT" sz="1200" b="0" i="0" dirty="0">
                <a:solidFill>
                  <a:srgbClr val="000000"/>
                </a:solidFill>
                <a:effectLst/>
              </a:rPr>
              <a:t> </a:t>
            </a:r>
            <a:r>
              <a:rPr lang="it-IT" sz="1200" b="1" i="0" dirty="0">
                <a:solidFill>
                  <a:srgbClr val="000000"/>
                </a:solidFill>
                <a:effectLst/>
              </a:rPr>
              <a:t>Movies that include specific genres (e.g., action or drama) perform better in terms of scores.</a:t>
            </a:r>
          </a:p>
          <a:p>
            <a:pPr algn="l">
              <a:buFont typeface="Arial" panose="020B0604020202020204" pitchFamily="34" charset="0"/>
              <a:buChar char="•"/>
            </a:pPr>
            <a:endParaRPr lang="it-IT" sz="1200" b="0" i="0" dirty="0">
              <a:solidFill>
                <a:srgbClr val="000000"/>
              </a:solidFill>
              <a:effectLst/>
            </a:endParaRPr>
          </a:p>
          <a:p>
            <a:pPr marL="266700"/>
            <a:r>
              <a:rPr lang="it-IT" sz="1200" b="1" dirty="0">
                <a:solidFill>
                  <a:srgbClr val="00B050"/>
                </a:solidFill>
              </a:rPr>
              <a:t>Confirmed: </a:t>
            </a:r>
            <a:r>
              <a:rPr lang="it-IT" sz="1200" dirty="0"/>
              <a:t>Certain specific genres, such as drama and documentary, perform better in terms of scores, while other genres like thriller, action, and romance tend to have lower scores. This confirms that some genres perform better</a:t>
            </a:r>
          </a:p>
          <a:p>
            <a:pPr>
              <a:buFont typeface="Arial" panose="020B0604020202020204" pitchFamily="34" charset="0"/>
              <a:buChar char="•"/>
            </a:pPr>
            <a:endParaRPr lang="it-IT" sz="1200" b="0" i="0" dirty="0">
              <a:solidFill>
                <a:srgbClr val="000000"/>
              </a:solidFill>
              <a:effectLst/>
            </a:endParaRPr>
          </a:p>
          <a:p>
            <a:pPr algn="l"/>
            <a:r>
              <a:rPr lang="it-IT" sz="1200" b="1" i="0" dirty="0">
                <a:solidFill>
                  <a:srgbClr val="000000"/>
                </a:solidFill>
                <a:effectLst/>
              </a:rPr>
              <a:t>H4. Movies with more restrictive age certifications have higher scores.</a:t>
            </a:r>
          </a:p>
          <a:p>
            <a:pPr algn="l">
              <a:buFont typeface="Arial" panose="020B0604020202020204" pitchFamily="34" charset="0"/>
              <a:buChar char="•"/>
            </a:pPr>
            <a:endParaRPr lang="it-IT" sz="1200" b="1" i="0" dirty="0">
              <a:solidFill>
                <a:srgbClr val="000000"/>
              </a:solidFill>
              <a:effectLst/>
            </a:endParaRPr>
          </a:p>
          <a:p>
            <a:pPr marL="266700"/>
            <a:r>
              <a:rPr lang="it-IT" sz="1200" b="1" dirty="0">
                <a:solidFill>
                  <a:srgbClr val="C00000"/>
                </a:solidFill>
              </a:rPr>
              <a:t>Rejected: </a:t>
            </a:r>
            <a:r>
              <a:rPr lang="it-IT" sz="1200" dirty="0"/>
              <a:t>The results obtained do not confirm that movies with more restrictive age certifications (NC-17) have higher scores. Age certifications do not seem to have a significant impact on the average scores of movies, while less restrictive certifications like R and PG-13 have shown only a slight positive impact.</a:t>
            </a:r>
          </a:p>
          <a:p>
            <a:pPr>
              <a:buFont typeface="Arial" panose="020B0604020202020204" pitchFamily="34" charset="0"/>
              <a:buChar char="•"/>
            </a:pPr>
            <a:endParaRPr lang="it-IT" sz="1200" b="0" i="0" dirty="0">
              <a:solidFill>
                <a:srgbClr val="000000"/>
              </a:solidFill>
              <a:effectLst/>
            </a:endParaRPr>
          </a:p>
          <a:p>
            <a:pPr algn="l">
              <a:buFont typeface="Arial" panose="020B0604020202020204" pitchFamily="34" charset="0"/>
              <a:buChar char="•"/>
            </a:pPr>
            <a:endParaRPr lang="it-IT" sz="1200" b="0" i="0" dirty="0">
              <a:solidFill>
                <a:srgbClr val="000000"/>
              </a:solidFill>
              <a:effectLst/>
            </a:endParaRPr>
          </a:p>
          <a:p>
            <a:pPr algn="l"/>
            <a:r>
              <a:rPr lang="it-IT" sz="1200" b="1" i="0" dirty="0">
                <a:solidFill>
                  <a:srgbClr val="000000"/>
                </a:solidFill>
                <a:effectLst/>
              </a:rPr>
              <a:t>H5.</a:t>
            </a:r>
            <a:r>
              <a:rPr lang="it-IT" sz="1200" b="0" i="0" dirty="0">
                <a:solidFill>
                  <a:srgbClr val="000000"/>
                </a:solidFill>
                <a:effectLst/>
              </a:rPr>
              <a:t> </a:t>
            </a:r>
            <a:r>
              <a:rPr lang="it-IT" sz="1200" b="1" i="0" dirty="0">
                <a:solidFill>
                  <a:srgbClr val="000000"/>
                </a:solidFill>
                <a:effectLst/>
              </a:rPr>
              <a:t>Movies produced in multiple countries tend to have higher scores.</a:t>
            </a:r>
          </a:p>
          <a:p>
            <a:pPr algn="l">
              <a:buFont typeface="Arial" panose="020B0604020202020204" pitchFamily="34" charset="0"/>
              <a:buChar char="•"/>
            </a:pPr>
            <a:endParaRPr lang="it-IT" sz="1200" b="0" i="0" dirty="0">
              <a:solidFill>
                <a:srgbClr val="000000"/>
              </a:solidFill>
              <a:effectLst/>
            </a:endParaRPr>
          </a:p>
          <a:p>
            <a:pPr marL="266700"/>
            <a:r>
              <a:rPr lang="it-IT" sz="1200" b="1" dirty="0">
                <a:solidFill>
                  <a:srgbClr val="C00000"/>
                </a:solidFill>
              </a:rPr>
              <a:t>Rejected: </a:t>
            </a:r>
            <a:r>
              <a:rPr lang="it-IT" sz="1200" dirty="0"/>
              <a:t>The results obtained do not confirm the hypothesis that movies produced in multiple countries tend to have higher scores. The correlation is very weak and not statistically significant.</a:t>
            </a:r>
            <a:r>
              <a:rPr lang="it-IT" sz="1200" b="0" i="0" dirty="0">
                <a:solidFill>
                  <a:srgbClr val="000000"/>
                </a:solidFill>
                <a:effectLst/>
              </a:rPr>
              <a:t> </a:t>
            </a:r>
          </a:p>
          <a:p>
            <a:endParaRPr lang="it-IT" sz="1200" b="0" i="0" dirty="0">
              <a:solidFill>
                <a:srgbClr val="000000"/>
              </a:solidFill>
              <a:effectLst/>
              <a:latin typeface="Helvetica Neue" panose="02000503000000020004" pitchFamily="2" charset="0"/>
            </a:endParaRPr>
          </a:p>
        </p:txBody>
      </p:sp>
      <p:sp>
        <p:nvSpPr>
          <p:cNvPr id="7" name="CasellaDiTesto 6">
            <a:extLst>
              <a:ext uri="{FF2B5EF4-FFF2-40B4-BE49-F238E27FC236}">
                <a16:creationId xmlns:a16="http://schemas.microsoft.com/office/drawing/2014/main" id="{6A6815C4-2006-3FE8-3EFC-E47B6F16128D}"/>
              </a:ext>
            </a:extLst>
          </p:cNvPr>
          <p:cNvSpPr txBox="1"/>
          <p:nvPr/>
        </p:nvSpPr>
        <p:spPr>
          <a:xfrm>
            <a:off x="399143" y="5474733"/>
            <a:ext cx="11400971" cy="1107996"/>
          </a:xfrm>
          <a:prstGeom prst="rect">
            <a:avLst/>
          </a:prstGeom>
          <a:noFill/>
        </p:spPr>
        <p:txBody>
          <a:bodyPr wrap="square" rtlCol="0">
            <a:spAutoFit/>
          </a:bodyPr>
          <a:lstStyle/>
          <a:p>
            <a:r>
              <a:rPr lang="en-GB" sz="1200" b="1" dirty="0"/>
              <a:t>H6. More recent movies have different rating trends compared to older movies, with possible annual variations.</a:t>
            </a:r>
          </a:p>
          <a:p>
            <a:endParaRPr lang="en-GB" sz="1200" dirty="0"/>
          </a:p>
          <a:p>
            <a:pPr marL="266700"/>
            <a:r>
              <a:rPr lang="en-GB" sz="1200" b="1" dirty="0">
                <a:solidFill>
                  <a:srgbClr val="00B050"/>
                </a:solidFill>
              </a:rPr>
              <a:t>Confirmed: </a:t>
            </a:r>
            <a:r>
              <a:rPr lang="en-GB" sz="1200" dirty="0"/>
              <a:t>More recent movies tend to have slightly lower scores compared to older movies. The correlation is significant, and the graphs show variations in average annual scores. However, it should be noted that many more movies are being produced in recent years compared to the past.</a:t>
            </a:r>
          </a:p>
          <a:p>
            <a:endParaRPr lang="en-GB" dirty="0"/>
          </a:p>
        </p:txBody>
      </p:sp>
    </p:spTree>
    <p:extLst>
      <p:ext uri="{BB962C8B-B14F-4D97-AF65-F5344CB8AC3E}">
        <p14:creationId xmlns:p14="http://schemas.microsoft.com/office/powerpoint/2010/main" val="2517435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0A1235-58F5-46A0-AC31-E4750A7AFC71}"/>
              </a:ext>
            </a:extLst>
          </p:cNvPr>
          <p:cNvSpPr>
            <a:spLocks noGrp="1"/>
          </p:cNvSpPr>
          <p:nvPr>
            <p:ph type="title"/>
          </p:nvPr>
        </p:nvSpPr>
        <p:spPr>
          <a:xfrm>
            <a:off x="0" y="0"/>
            <a:ext cx="12192000" cy="511730"/>
          </a:xfrm>
          <a:solidFill>
            <a:schemeClr val="tx1">
              <a:lumMod val="95000"/>
              <a:lumOff val="5000"/>
            </a:schemeClr>
          </a:solidFill>
        </p:spPr>
        <p:txBody>
          <a:bodyPr>
            <a:normAutofit/>
          </a:bodyPr>
          <a:lstStyle/>
          <a:p>
            <a:pPr algn="ctr"/>
            <a:r>
              <a:rPr lang="it-IT" sz="1800" dirty="0">
                <a:solidFill>
                  <a:schemeClr val="bg1"/>
                </a:solidFill>
                <a:latin typeface="+mn-lt"/>
                <a:cs typeface="Times New Roman" panose="02020603050405020304" pitchFamily="18" charset="0"/>
              </a:rPr>
              <a:t>RESULT AND CONCLUSION</a:t>
            </a:r>
            <a:r>
              <a:rPr lang="it-IT" sz="1800" dirty="0">
                <a:solidFill>
                  <a:schemeClr val="bg1"/>
                </a:solidFill>
                <a:latin typeface="Times New Roman" panose="02020603050405020304" pitchFamily="18" charset="0"/>
                <a:cs typeface="Times New Roman" panose="02020603050405020304" pitchFamily="18" charset="0"/>
              </a:rPr>
              <a:t>  </a:t>
            </a:r>
            <a:endParaRPr lang="it-IT" sz="3200" dirty="0">
              <a:solidFill>
                <a:schemeClr val="bg1"/>
              </a:solidFill>
              <a:latin typeface="Times New Roman" panose="02020603050405020304" pitchFamily="18" charset="0"/>
              <a:cs typeface="Times New Roman" panose="02020603050405020304" pitchFamily="18" charset="0"/>
            </a:endParaRPr>
          </a:p>
        </p:txBody>
      </p:sp>
      <p:sp>
        <p:nvSpPr>
          <p:cNvPr id="5" name="Titolo 1">
            <a:extLst>
              <a:ext uri="{FF2B5EF4-FFF2-40B4-BE49-F238E27FC236}">
                <a16:creationId xmlns:a16="http://schemas.microsoft.com/office/drawing/2014/main" id="{4ADD055E-1DF4-41F2-AA58-B562D0014A3D}"/>
              </a:ext>
            </a:extLst>
          </p:cNvPr>
          <p:cNvSpPr txBox="1">
            <a:spLocks/>
          </p:cNvSpPr>
          <p:nvPr/>
        </p:nvSpPr>
        <p:spPr>
          <a:xfrm>
            <a:off x="0" y="6550223"/>
            <a:ext cx="12192000" cy="307777"/>
          </a:xfrm>
          <a:prstGeom prst="rect">
            <a:avLst/>
          </a:prstGeom>
          <a:solidFill>
            <a:schemeClr val="tx1">
              <a:lumMod val="95000"/>
              <a:lumOff val="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200" dirty="0">
                <a:solidFill>
                  <a:schemeClr val="bg1"/>
                </a:solidFill>
              </a:rPr>
              <a:t>Academic Year 2023/2024</a:t>
            </a:r>
          </a:p>
        </p:txBody>
      </p:sp>
      <p:sp>
        <p:nvSpPr>
          <p:cNvPr id="12" name="CasellaDiTesto 11">
            <a:extLst>
              <a:ext uri="{FF2B5EF4-FFF2-40B4-BE49-F238E27FC236}">
                <a16:creationId xmlns:a16="http://schemas.microsoft.com/office/drawing/2014/main" id="{49A405EB-D83D-EE48-97BC-653C6F55EA29}"/>
              </a:ext>
            </a:extLst>
          </p:cNvPr>
          <p:cNvSpPr txBox="1"/>
          <p:nvPr/>
        </p:nvSpPr>
        <p:spPr>
          <a:xfrm>
            <a:off x="103833" y="6550222"/>
            <a:ext cx="1111523" cy="276999"/>
          </a:xfrm>
          <a:prstGeom prst="rect">
            <a:avLst/>
          </a:prstGeom>
          <a:noFill/>
        </p:spPr>
        <p:txBody>
          <a:bodyPr wrap="none" rtlCol="0">
            <a:spAutoFit/>
          </a:bodyPr>
          <a:lstStyle/>
          <a:p>
            <a:r>
              <a:rPr lang="it-IT" sz="1200" dirty="0">
                <a:solidFill>
                  <a:schemeClr val="bg1"/>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380481" y="6573305"/>
            <a:ext cx="617477" cy="261610"/>
          </a:xfrm>
          <a:prstGeom prst="rect">
            <a:avLst/>
          </a:prstGeom>
          <a:noFill/>
        </p:spPr>
        <p:txBody>
          <a:bodyPr wrap="none" rtlCol="0">
            <a:spAutoFit/>
          </a:bodyPr>
          <a:lstStyle/>
          <a:p>
            <a:r>
              <a:rPr lang="it-IT" sz="1100" dirty="0">
                <a:solidFill>
                  <a:schemeClr val="bg1"/>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2"/>
          <a:srcRect b="34226"/>
          <a:stretch/>
        </p:blipFill>
        <p:spPr>
          <a:xfrm>
            <a:off x="11550015" y="66031"/>
            <a:ext cx="447943" cy="379668"/>
          </a:xfrm>
          <a:prstGeom prst="rect">
            <a:avLst/>
          </a:prstGeom>
        </p:spPr>
      </p:pic>
      <p:sp>
        <p:nvSpPr>
          <p:cNvPr id="4" name="CasellaDiTesto 3">
            <a:extLst>
              <a:ext uri="{FF2B5EF4-FFF2-40B4-BE49-F238E27FC236}">
                <a16:creationId xmlns:a16="http://schemas.microsoft.com/office/drawing/2014/main" id="{75588691-4059-12F8-B9BC-B757C26E7684}"/>
              </a:ext>
            </a:extLst>
          </p:cNvPr>
          <p:cNvSpPr txBox="1"/>
          <p:nvPr/>
        </p:nvSpPr>
        <p:spPr>
          <a:xfrm>
            <a:off x="258103" y="845844"/>
            <a:ext cx="10809787" cy="2123658"/>
          </a:xfrm>
          <a:prstGeom prst="rect">
            <a:avLst/>
          </a:prstGeom>
          <a:noFill/>
        </p:spPr>
        <p:txBody>
          <a:bodyPr wrap="square">
            <a:spAutoFit/>
          </a:bodyPr>
          <a:lstStyle/>
          <a:p>
            <a:pPr algn="l"/>
            <a:r>
              <a:rPr lang="it-IT" sz="1200" b="1" i="0" dirty="0">
                <a:solidFill>
                  <a:srgbClr val="000000"/>
                </a:solidFill>
                <a:effectLst/>
              </a:rPr>
              <a:t>H7.</a:t>
            </a:r>
            <a:r>
              <a:rPr lang="it-IT" sz="1200" b="0" i="0" dirty="0">
                <a:solidFill>
                  <a:srgbClr val="000000"/>
                </a:solidFill>
                <a:effectLst/>
              </a:rPr>
              <a:t> </a:t>
            </a:r>
            <a:r>
              <a:rPr lang="it-IT" sz="1200" b="1" i="0" dirty="0">
                <a:solidFill>
                  <a:srgbClr val="000000"/>
                </a:solidFill>
                <a:effectLst/>
              </a:rPr>
              <a:t>The presence of certain keywords in the titles of Netflix movies is positively correlated with the success of the movie, measured based on the average score between IMDB and TMDB.</a:t>
            </a:r>
          </a:p>
          <a:p>
            <a:pPr algn="l"/>
            <a:endParaRPr lang="it-IT" sz="1200" dirty="0"/>
          </a:p>
          <a:p>
            <a:pPr marL="266700" algn="l"/>
            <a:r>
              <a:rPr lang="it-IT" sz="1200" b="1" dirty="0">
                <a:solidFill>
                  <a:srgbClr val="00B050"/>
                </a:solidFill>
              </a:rPr>
              <a:t>Confirmed: </a:t>
            </a:r>
            <a:r>
              <a:rPr lang="it-IT" sz="1200" dirty="0"/>
              <a:t>Our analysis has confirmed that movies with keywords in their titles such as "life", "king", "game", "live", and "story" achieve higher scores compared to movies that do not contain these words.</a:t>
            </a:r>
          </a:p>
          <a:p>
            <a:pPr marL="136525" indent="-136525" algn="l">
              <a:buFont typeface="Arial" panose="020B0604020202020204" pitchFamily="34" charset="0"/>
              <a:buChar char="•"/>
            </a:pPr>
            <a:endParaRPr lang="it-IT" sz="1200" b="0" i="0" dirty="0">
              <a:solidFill>
                <a:srgbClr val="000000"/>
              </a:solidFill>
              <a:effectLst/>
            </a:endParaRPr>
          </a:p>
          <a:p>
            <a:pPr algn="l"/>
            <a:r>
              <a:rPr lang="it-IT" sz="1200" b="1" i="0" dirty="0">
                <a:solidFill>
                  <a:srgbClr val="000000"/>
                </a:solidFill>
                <a:effectLst/>
              </a:rPr>
              <a:t>H8.</a:t>
            </a:r>
            <a:r>
              <a:rPr lang="it-IT" sz="1200" b="0" i="0" dirty="0">
                <a:solidFill>
                  <a:srgbClr val="000000"/>
                </a:solidFill>
                <a:effectLst/>
              </a:rPr>
              <a:t> </a:t>
            </a:r>
            <a:r>
              <a:rPr lang="it-IT" sz="1200" b="1" i="0" dirty="0">
                <a:solidFill>
                  <a:srgbClr val="000000"/>
                </a:solidFill>
                <a:effectLst/>
              </a:rPr>
              <a:t>The characteristics of a movie (duration, genre, age certification, number of actors, IMDb score, popularity on TMDB, etc.) can be used to predict whether a movie will be successful.</a:t>
            </a:r>
          </a:p>
          <a:p>
            <a:pPr algn="l"/>
            <a:endParaRPr lang="it-IT" sz="1200" b="1" dirty="0">
              <a:solidFill>
                <a:srgbClr val="00B050"/>
              </a:solidFill>
            </a:endParaRPr>
          </a:p>
          <a:p>
            <a:pPr marL="266700" algn="l"/>
            <a:r>
              <a:rPr lang="it-IT" sz="1200" b="1" dirty="0">
                <a:solidFill>
                  <a:srgbClr val="00B050"/>
                </a:solidFill>
              </a:rPr>
              <a:t>Confirmed: </a:t>
            </a:r>
            <a:r>
              <a:rPr lang="it-IT" sz="1200" dirty="0"/>
              <a:t>The analysis confirms that various characteristics of a movie can be effectively used to predict its success. In particular, the movie’s runtime, the number of actors, its popularity on TMDB, and certain genres (especially documentaries) play a crucial role in determining success.</a:t>
            </a:r>
            <a:endParaRPr lang="it-IT" sz="1200" b="0" i="0" dirty="0">
              <a:solidFill>
                <a:srgbClr val="000000"/>
              </a:solidFill>
              <a:effectLst/>
            </a:endParaRPr>
          </a:p>
        </p:txBody>
      </p:sp>
      <p:sp>
        <p:nvSpPr>
          <p:cNvPr id="6" name="Rettangolo con angoli arrotondati 5">
            <a:extLst>
              <a:ext uri="{FF2B5EF4-FFF2-40B4-BE49-F238E27FC236}">
                <a16:creationId xmlns:a16="http://schemas.microsoft.com/office/drawing/2014/main" id="{83DC0073-6B2C-C53C-78F0-9AB4DE049F4B}"/>
              </a:ext>
            </a:extLst>
          </p:cNvPr>
          <p:cNvSpPr/>
          <p:nvPr/>
        </p:nvSpPr>
        <p:spPr>
          <a:xfrm>
            <a:off x="4394396" y="136332"/>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6</a:t>
            </a:r>
          </a:p>
        </p:txBody>
      </p:sp>
      <p:sp>
        <p:nvSpPr>
          <p:cNvPr id="7" name="CasellaDiTesto 6">
            <a:extLst>
              <a:ext uri="{FF2B5EF4-FFF2-40B4-BE49-F238E27FC236}">
                <a16:creationId xmlns:a16="http://schemas.microsoft.com/office/drawing/2014/main" id="{8645A581-1E95-2496-5407-4A2A51006FC5}"/>
              </a:ext>
            </a:extLst>
          </p:cNvPr>
          <p:cNvSpPr txBox="1"/>
          <p:nvPr/>
        </p:nvSpPr>
        <p:spPr>
          <a:xfrm>
            <a:off x="258103" y="3165116"/>
            <a:ext cx="7216591" cy="276999"/>
          </a:xfrm>
          <a:prstGeom prst="rect">
            <a:avLst/>
          </a:prstGeom>
          <a:noFill/>
        </p:spPr>
        <p:txBody>
          <a:bodyPr wrap="none" rtlCol="0">
            <a:spAutoFit/>
          </a:bodyPr>
          <a:lstStyle/>
          <a:p>
            <a:r>
              <a:rPr lang="it-IT" sz="1200" dirty="0"/>
              <a:t>Many of these insights can be useful for film producers and distributors in planning and promoting their projects.</a:t>
            </a:r>
            <a:endParaRPr lang="en-GB" sz="1200" dirty="0"/>
          </a:p>
        </p:txBody>
      </p:sp>
      <p:sp>
        <p:nvSpPr>
          <p:cNvPr id="8" name="CasellaDiTesto 7">
            <a:extLst>
              <a:ext uri="{FF2B5EF4-FFF2-40B4-BE49-F238E27FC236}">
                <a16:creationId xmlns:a16="http://schemas.microsoft.com/office/drawing/2014/main" id="{30BB3974-7A46-0FD7-BBF7-96E1BD699059}"/>
              </a:ext>
            </a:extLst>
          </p:cNvPr>
          <p:cNvSpPr txBox="1"/>
          <p:nvPr/>
        </p:nvSpPr>
        <p:spPr>
          <a:xfrm>
            <a:off x="258103" y="3483506"/>
            <a:ext cx="11433153" cy="2677656"/>
          </a:xfrm>
          <a:prstGeom prst="rect">
            <a:avLst/>
          </a:prstGeom>
          <a:noFill/>
        </p:spPr>
        <p:txBody>
          <a:bodyPr wrap="square" rtlCol="0">
            <a:spAutoFit/>
          </a:bodyPr>
          <a:lstStyle/>
          <a:p>
            <a:endParaRPr lang="it-IT" sz="1200" dirty="0"/>
          </a:p>
          <a:p>
            <a:r>
              <a:rPr lang="it-IT" sz="1200" b="1" dirty="0"/>
              <a:t>Limitations</a:t>
            </a:r>
          </a:p>
          <a:p>
            <a:endParaRPr lang="it-IT" sz="1200" b="1" dirty="0"/>
          </a:p>
          <a:p>
            <a:pPr marL="533400" indent="-180975">
              <a:buFont typeface="Arial" panose="020B0604020202020204" pitchFamily="34" charset="0"/>
              <a:buChar char="•"/>
            </a:pPr>
            <a:r>
              <a:rPr lang="it-IT" sz="1200" dirty="0"/>
              <a:t>The linear regression model has several limitations. The results indicate that the model explains only a small portion of the variance in movie scores.</a:t>
            </a:r>
          </a:p>
          <a:p>
            <a:pPr marL="533400" indent="-180975">
              <a:buFont typeface="Arial" panose="020B0604020202020204" pitchFamily="34" charset="0"/>
              <a:buChar char="•"/>
            </a:pPr>
            <a:endParaRPr lang="it-IT" sz="1200" dirty="0"/>
          </a:p>
          <a:p>
            <a:pPr marL="533400" indent="-180975">
              <a:buFont typeface="Arial" panose="020B0604020202020204" pitchFamily="34" charset="0"/>
              <a:buChar char="•"/>
            </a:pPr>
            <a:r>
              <a:rPr lang="it-IT" sz="1200" dirty="0"/>
              <a:t>Similarly, the classification model shows accuracy that could be improved.</a:t>
            </a:r>
          </a:p>
          <a:p>
            <a:pPr marL="533400" indent="-180975">
              <a:buFont typeface="Arial" panose="020B0604020202020204" pitchFamily="34" charset="0"/>
              <a:buChar char="•"/>
            </a:pPr>
            <a:endParaRPr lang="it-IT" sz="1200" dirty="0"/>
          </a:p>
          <a:p>
            <a:pPr marL="533400" indent="-180975">
              <a:buFont typeface="Arial" panose="020B0604020202020204" pitchFamily="34" charset="0"/>
              <a:buChar char="•"/>
            </a:pPr>
            <a:r>
              <a:rPr lang="it-IT" sz="1200" dirty="0"/>
              <a:t>These results suggest that in both cases, we might have excluded important variables from the model.</a:t>
            </a:r>
          </a:p>
          <a:p>
            <a:endParaRPr lang="it-IT" sz="1200" dirty="0"/>
          </a:p>
          <a:p>
            <a:r>
              <a:rPr lang="it-IT" sz="1200" b="1" dirty="0"/>
              <a:t>Future Improvements</a:t>
            </a:r>
          </a:p>
          <a:p>
            <a:pPr marL="171450" indent="-171450">
              <a:buFont typeface="Arial" panose="020B0604020202020204" pitchFamily="34" charset="0"/>
              <a:buChar char="•"/>
            </a:pPr>
            <a:endParaRPr lang="it-IT" sz="1200" b="1" dirty="0"/>
          </a:p>
          <a:p>
            <a:pPr marL="533400" indent="-201613">
              <a:buFont typeface="Arial" panose="020B0604020202020204" pitchFamily="34" charset="0"/>
              <a:buChar char="•"/>
            </a:pPr>
            <a:r>
              <a:rPr lang="it-IT" sz="1200" dirty="0"/>
              <a:t>Better feature engineering and considering other forms of categorical variable encoding could improve the performance of the models.</a:t>
            </a:r>
          </a:p>
          <a:p>
            <a:pPr marL="533400" indent="-201613">
              <a:buFont typeface="Arial" panose="020B0604020202020204" pitchFamily="34" charset="0"/>
              <a:buChar char="•"/>
            </a:pPr>
            <a:endParaRPr lang="it-IT" sz="1200" dirty="0"/>
          </a:p>
          <a:p>
            <a:pPr marL="533400" indent="-201613">
              <a:buFont typeface="Arial" panose="020B0604020202020204" pitchFamily="34" charset="0"/>
              <a:buChar char="•"/>
            </a:pPr>
            <a:r>
              <a:rPr lang="it-IT" sz="1200" dirty="0"/>
              <a:t>Considering the use of more complex models could also help achieve better results.</a:t>
            </a:r>
          </a:p>
        </p:txBody>
      </p:sp>
    </p:spTree>
    <p:extLst>
      <p:ext uri="{BB962C8B-B14F-4D97-AF65-F5344CB8AC3E}">
        <p14:creationId xmlns:p14="http://schemas.microsoft.com/office/powerpoint/2010/main" val="649611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dissolve">
                                      <p:cBhvr>
                                        <p:cTn id="15" dur="500"/>
                                        <p:tgtEl>
                                          <p:spTgt spid="8">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dissolve">
                                      <p:cBhvr>
                                        <p:cTn id="18" dur="500"/>
                                        <p:tgtEl>
                                          <p:spTgt spid="8">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dissolve">
                                      <p:cBhvr>
                                        <p:cTn id="21" dur="500"/>
                                        <p:tgtEl>
                                          <p:spTgt spid="8">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8">
                                            <p:txEl>
                                              <p:pRg st="7" end="7"/>
                                            </p:txEl>
                                          </p:spTgt>
                                        </p:tgtEl>
                                        <p:attrNameLst>
                                          <p:attrName>style.visibility</p:attrName>
                                        </p:attrNameLst>
                                      </p:cBhvr>
                                      <p:to>
                                        <p:strVal val="visible"/>
                                      </p:to>
                                    </p:set>
                                    <p:animEffect transition="in" filter="dissolve">
                                      <p:cBhvr>
                                        <p:cTn id="24" dur="500"/>
                                        <p:tgtEl>
                                          <p:spTgt spid="8">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animEffect transition="in" filter="dissolve">
                                      <p:cBhvr>
                                        <p:cTn id="29" dur="500"/>
                                        <p:tgtEl>
                                          <p:spTgt spid="8">
                                            <p:txEl>
                                              <p:pRg st="9" end="9"/>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8">
                                            <p:txEl>
                                              <p:pRg st="11" end="11"/>
                                            </p:txEl>
                                          </p:spTgt>
                                        </p:tgtEl>
                                        <p:attrNameLst>
                                          <p:attrName>style.visibility</p:attrName>
                                        </p:attrNameLst>
                                      </p:cBhvr>
                                      <p:to>
                                        <p:strVal val="visible"/>
                                      </p:to>
                                    </p:set>
                                    <p:animEffect transition="in" filter="dissolve">
                                      <p:cBhvr>
                                        <p:cTn id="32" dur="500"/>
                                        <p:tgtEl>
                                          <p:spTgt spid="8">
                                            <p:txEl>
                                              <p:pRg st="11" end="11"/>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8">
                                            <p:txEl>
                                              <p:pRg st="13" end="13"/>
                                            </p:txEl>
                                          </p:spTgt>
                                        </p:tgtEl>
                                        <p:attrNameLst>
                                          <p:attrName>style.visibility</p:attrName>
                                        </p:attrNameLst>
                                      </p:cBhvr>
                                      <p:to>
                                        <p:strVal val="visible"/>
                                      </p:to>
                                    </p:set>
                                    <p:animEffect transition="in" filter="dissolve">
                                      <p:cBhvr>
                                        <p:cTn id="35"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a:extLst>
              <a:ext uri="{FF2B5EF4-FFF2-40B4-BE49-F238E27FC236}">
                <a16:creationId xmlns:a16="http://schemas.microsoft.com/office/drawing/2014/main" id="{49A405EB-D83D-EE48-97BC-653C6F55EA29}"/>
              </a:ext>
            </a:extLst>
          </p:cNvPr>
          <p:cNvSpPr txBox="1"/>
          <p:nvPr/>
        </p:nvSpPr>
        <p:spPr>
          <a:xfrm>
            <a:off x="103833" y="6550222"/>
            <a:ext cx="1111523" cy="276999"/>
          </a:xfrm>
          <a:prstGeom prst="rect">
            <a:avLst/>
          </a:prstGeom>
          <a:noFill/>
        </p:spPr>
        <p:txBody>
          <a:bodyPr wrap="none" rtlCol="0">
            <a:spAutoFit/>
          </a:bodyPr>
          <a:lstStyle/>
          <a:p>
            <a:r>
              <a:rPr lang="it-IT" sz="1200" dirty="0">
                <a:solidFill>
                  <a:schemeClr val="bg1"/>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380481" y="6573305"/>
            <a:ext cx="617477" cy="261610"/>
          </a:xfrm>
          <a:prstGeom prst="rect">
            <a:avLst/>
          </a:prstGeom>
          <a:noFill/>
        </p:spPr>
        <p:txBody>
          <a:bodyPr wrap="none" rtlCol="0">
            <a:spAutoFit/>
          </a:bodyPr>
          <a:lstStyle/>
          <a:p>
            <a:r>
              <a:rPr lang="it-IT" sz="1100" dirty="0">
                <a:solidFill>
                  <a:schemeClr val="bg1"/>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2"/>
          <a:srcRect b="34226"/>
          <a:stretch/>
        </p:blipFill>
        <p:spPr>
          <a:xfrm>
            <a:off x="11550015" y="66031"/>
            <a:ext cx="447943" cy="379668"/>
          </a:xfrm>
          <a:prstGeom prst="rect">
            <a:avLst/>
          </a:prstGeom>
        </p:spPr>
      </p:pic>
      <p:pic>
        <p:nvPicPr>
          <p:cNvPr id="22536" name="Picture 8" descr="Netflix, serie TV e film più visti in Italia: la Top 10 delle serie include  varie novità - Multiplayer.it">
            <a:extLst>
              <a:ext uri="{FF2B5EF4-FFF2-40B4-BE49-F238E27FC236}">
                <a16:creationId xmlns:a16="http://schemas.microsoft.com/office/drawing/2014/main" id="{A42B34C3-19E4-F898-3E77-AC51B167B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ttangolo 9">
            <a:extLst>
              <a:ext uri="{FF2B5EF4-FFF2-40B4-BE49-F238E27FC236}">
                <a16:creationId xmlns:a16="http://schemas.microsoft.com/office/drawing/2014/main" id="{D95EB4FB-A012-2384-E4CC-0713A3B53B6C}"/>
              </a:ext>
            </a:extLst>
          </p:cNvPr>
          <p:cNvSpPr/>
          <p:nvPr/>
        </p:nvSpPr>
        <p:spPr>
          <a:xfrm>
            <a:off x="3759200" y="1538514"/>
            <a:ext cx="4826000" cy="21190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dirty="0">
              <a:solidFill>
                <a:schemeClr val="tx1"/>
              </a:solidFill>
            </a:endParaRPr>
          </a:p>
        </p:txBody>
      </p:sp>
      <p:pic>
        <p:nvPicPr>
          <p:cNvPr id="22534" name="Picture 6">
            <a:extLst>
              <a:ext uri="{FF2B5EF4-FFF2-40B4-BE49-F238E27FC236}">
                <a16:creationId xmlns:a16="http://schemas.microsoft.com/office/drawing/2014/main" id="{F6F41926-6CBB-5D1C-988A-7E235C839C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397" y="2167972"/>
            <a:ext cx="7980603" cy="773121"/>
          </a:xfrm>
          <a:prstGeom prst="rect">
            <a:avLst/>
          </a:prstGeom>
          <a:noFill/>
        </p:spPr>
      </p:pic>
    </p:spTree>
    <p:extLst>
      <p:ext uri="{BB962C8B-B14F-4D97-AF65-F5344CB8AC3E}">
        <p14:creationId xmlns:p14="http://schemas.microsoft.com/office/powerpoint/2010/main" val="229695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descr="Immagine che contiene schermata, software, testo, Software multimediale&#10;&#10;Descrizione generata automaticamente">
            <a:extLst>
              <a:ext uri="{FF2B5EF4-FFF2-40B4-BE49-F238E27FC236}">
                <a16:creationId xmlns:a16="http://schemas.microsoft.com/office/drawing/2014/main" id="{E780633D-9710-7E07-BE8C-BA8C024D40FE}"/>
              </a:ext>
            </a:extLst>
          </p:cNvPr>
          <p:cNvPicPr>
            <a:picLocks noChangeAspect="1"/>
          </p:cNvPicPr>
          <p:nvPr/>
        </p:nvPicPr>
        <p:blipFill rotWithShape="1">
          <a:blip r:embed="rId2"/>
          <a:srcRect l="24741" t="25321" r="24481" b="13260"/>
          <a:stretch/>
        </p:blipFill>
        <p:spPr>
          <a:xfrm>
            <a:off x="3850034" y="2066998"/>
            <a:ext cx="8147924" cy="4125445"/>
          </a:xfrm>
          <a:prstGeom prst="rect">
            <a:avLst/>
          </a:prstGeom>
        </p:spPr>
      </p:pic>
      <p:sp>
        <p:nvSpPr>
          <p:cNvPr id="2" name="Titolo 1">
            <a:extLst>
              <a:ext uri="{FF2B5EF4-FFF2-40B4-BE49-F238E27FC236}">
                <a16:creationId xmlns:a16="http://schemas.microsoft.com/office/drawing/2014/main" id="{E00A1235-58F5-46A0-AC31-E4750A7AFC71}"/>
              </a:ext>
            </a:extLst>
          </p:cNvPr>
          <p:cNvSpPr>
            <a:spLocks noGrp="1"/>
          </p:cNvSpPr>
          <p:nvPr>
            <p:ph type="title"/>
          </p:nvPr>
        </p:nvSpPr>
        <p:spPr>
          <a:xfrm>
            <a:off x="0" y="0"/>
            <a:ext cx="12192000" cy="511730"/>
          </a:xfrm>
          <a:solidFill>
            <a:schemeClr val="tx1">
              <a:lumMod val="95000"/>
              <a:lumOff val="5000"/>
            </a:schemeClr>
          </a:solidFill>
        </p:spPr>
        <p:txBody>
          <a:bodyPr>
            <a:normAutofit/>
          </a:bodyPr>
          <a:lstStyle/>
          <a:p>
            <a:pPr algn="ctr"/>
            <a:r>
              <a:rPr lang="it-IT" sz="1800" dirty="0">
                <a:solidFill>
                  <a:schemeClr val="bg1"/>
                </a:solidFill>
                <a:latin typeface="+mn-lt"/>
                <a:cs typeface="Times New Roman" panose="02020603050405020304" pitchFamily="18" charset="0"/>
              </a:rPr>
              <a:t>INTRODUCTION- ARCHITECTURE DESCRIPTION  </a:t>
            </a:r>
            <a:endParaRPr lang="it-IT" sz="3200" dirty="0">
              <a:solidFill>
                <a:schemeClr val="bg1"/>
              </a:solidFill>
              <a:latin typeface="+mn-lt"/>
              <a:cs typeface="Times New Roman" panose="02020603050405020304" pitchFamily="18" charset="0"/>
            </a:endParaRPr>
          </a:p>
        </p:txBody>
      </p:sp>
      <p:sp>
        <p:nvSpPr>
          <p:cNvPr id="5" name="Titolo 1">
            <a:extLst>
              <a:ext uri="{FF2B5EF4-FFF2-40B4-BE49-F238E27FC236}">
                <a16:creationId xmlns:a16="http://schemas.microsoft.com/office/drawing/2014/main" id="{4ADD055E-1DF4-41F2-AA58-B562D0014A3D}"/>
              </a:ext>
            </a:extLst>
          </p:cNvPr>
          <p:cNvSpPr txBox="1">
            <a:spLocks/>
          </p:cNvSpPr>
          <p:nvPr/>
        </p:nvSpPr>
        <p:spPr>
          <a:xfrm>
            <a:off x="0" y="6550223"/>
            <a:ext cx="12192000" cy="307777"/>
          </a:xfrm>
          <a:prstGeom prst="rect">
            <a:avLst/>
          </a:prstGeom>
          <a:solidFill>
            <a:schemeClr val="tx1">
              <a:lumMod val="95000"/>
              <a:lumOff val="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200" dirty="0">
                <a:solidFill>
                  <a:schemeClr val="bg1"/>
                </a:solidFill>
              </a:rPr>
              <a:t>Academic Year 2023/2024</a:t>
            </a:r>
          </a:p>
        </p:txBody>
      </p:sp>
      <p:sp>
        <p:nvSpPr>
          <p:cNvPr id="12" name="CasellaDiTesto 11">
            <a:extLst>
              <a:ext uri="{FF2B5EF4-FFF2-40B4-BE49-F238E27FC236}">
                <a16:creationId xmlns:a16="http://schemas.microsoft.com/office/drawing/2014/main" id="{49A405EB-D83D-EE48-97BC-653C6F55EA29}"/>
              </a:ext>
            </a:extLst>
          </p:cNvPr>
          <p:cNvSpPr txBox="1"/>
          <p:nvPr/>
        </p:nvSpPr>
        <p:spPr>
          <a:xfrm>
            <a:off x="103833" y="6550222"/>
            <a:ext cx="1111523" cy="276999"/>
          </a:xfrm>
          <a:prstGeom prst="rect">
            <a:avLst/>
          </a:prstGeom>
          <a:noFill/>
        </p:spPr>
        <p:txBody>
          <a:bodyPr wrap="none" rtlCol="0">
            <a:spAutoFit/>
          </a:bodyPr>
          <a:lstStyle/>
          <a:p>
            <a:r>
              <a:rPr lang="it-IT" sz="1200" dirty="0">
                <a:solidFill>
                  <a:schemeClr val="bg1"/>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380481" y="6573305"/>
            <a:ext cx="617477" cy="261610"/>
          </a:xfrm>
          <a:prstGeom prst="rect">
            <a:avLst/>
          </a:prstGeom>
          <a:noFill/>
        </p:spPr>
        <p:txBody>
          <a:bodyPr wrap="none" rtlCol="0">
            <a:spAutoFit/>
          </a:bodyPr>
          <a:lstStyle/>
          <a:p>
            <a:r>
              <a:rPr lang="it-IT" sz="1100" dirty="0">
                <a:solidFill>
                  <a:schemeClr val="bg1"/>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3"/>
          <a:srcRect b="34226"/>
          <a:stretch/>
        </p:blipFill>
        <p:spPr>
          <a:xfrm>
            <a:off x="11550015" y="66031"/>
            <a:ext cx="447943" cy="379668"/>
          </a:xfrm>
          <a:prstGeom prst="rect">
            <a:avLst/>
          </a:prstGeom>
        </p:spPr>
      </p:pic>
      <p:sp>
        <p:nvSpPr>
          <p:cNvPr id="3" name="CasellaDiTesto 2">
            <a:extLst>
              <a:ext uri="{FF2B5EF4-FFF2-40B4-BE49-F238E27FC236}">
                <a16:creationId xmlns:a16="http://schemas.microsoft.com/office/drawing/2014/main" id="{350FDAA6-8305-210D-CF98-B2A395EBC057}"/>
              </a:ext>
            </a:extLst>
          </p:cNvPr>
          <p:cNvSpPr txBox="1"/>
          <p:nvPr/>
        </p:nvSpPr>
        <p:spPr>
          <a:xfrm>
            <a:off x="220947" y="700711"/>
            <a:ext cx="11613835" cy="907941"/>
          </a:xfrm>
          <a:prstGeom prst="rect">
            <a:avLst/>
          </a:prstGeom>
          <a:noFill/>
        </p:spPr>
        <p:txBody>
          <a:bodyPr wrap="square" rtlCol="0">
            <a:spAutoFit/>
          </a:bodyPr>
          <a:lstStyle/>
          <a:p>
            <a:r>
              <a:rPr lang="it-IT" sz="1200" dirty="0"/>
              <a:t>The project aims to provide useful insights on Netflix content through detailed analysis and to develop a robust and scalable solution in a Big Data context, using technologies such as Hadoop, Spark, and MongoDB.</a:t>
            </a:r>
          </a:p>
          <a:p>
            <a:endParaRPr lang="it-IT" sz="500" dirty="0"/>
          </a:p>
          <a:p>
            <a:r>
              <a:rPr lang="it-IT" sz="1200" dirty="0"/>
              <a:t>The project uses Hadoop and Spark to load and preprocess data and extract a sandbox for data analysis with standard python libraries, MongoDB for the data warehouse and HDFS for the datalake.</a:t>
            </a:r>
            <a:endParaRPr lang="it-IT" sz="1200" i="0" dirty="0">
              <a:effectLst/>
              <a:latin typeface="Arial" panose="020B0604020202020204" pitchFamily="34" charset="0"/>
              <a:cs typeface="Arial" panose="020B0604020202020204" pitchFamily="34" charset="0"/>
            </a:endParaRPr>
          </a:p>
        </p:txBody>
      </p:sp>
      <p:sp>
        <p:nvSpPr>
          <p:cNvPr id="4" name="CasellaDiTesto 3">
            <a:extLst>
              <a:ext uri="{FF2B5EF4-FFF2-40B4-BE49-F238E27FC236}">
                <a16:creationId xmlns:a16="http://schemas.microsoft.com/office/drawing/2014/main" id="{F9B647E4-5670-E59A-87D6-0AAFD260F05B}"/>
              </a:ext>
            </a:extLst>
          </p:cNvPr>
          <p:cNvSpPr txBox="1"/>
          <p:nvPr/>
        </p:nvSpPr>
        <p:spPr>
          <a:xfrm>
            <a:off x="357218" y="1928499"/>
            <a:ext cx="2183754" cy="276999"/>
          </a:xfrm>
          <a:prstGeom prst="rect">
            <a:avLst/>
          </a:prstGeom>
          <a:noFill/>
        </p:spPr>
        <p:txBody>
          <a:bodyPr wrap="square" rtlCol="0">
            <a:spAutoFit/>
          </a:bodyPr>
          <a:lstStyle/>
          <a:p>
            <a:r>
              <a:rPr lang="it-IT" sz="1200" b="1" i="0" u="none" strike="noStrike" dirty="0">
                <a:solidFill>
                  <a:srgbClr val="000000"/>
                </a:solidFill>
                <a:effectLst/>
                <a:latin typeface="-webkit-standard"/>
              </a:rPr>
              <a:t>Big Data Technologies Used </a:t>
            </a:r>
            <a:r>
              <a:rPr lang="it-IT" sz="1200" dirty="0"/>
              <a:t>:</a:t>
            </a:r>
            <a:endParaRPr lang="en-GB" sz="1200" dirty="0"/>
          </a:p>
        </p:txBody>
      </p:sp>
      <p:sp>
        <p:nvSpPr>
          <p:cNvPr id="6" name="CasellaDiTesto 5">
            <a:extLst>
              <a:ext uri="{FF2B5EF4-FFF2-40B4-BE49-F238E27FC236}">
                <a16:creationId xmlns:a16="http://schemas.microsoft.com/office/drawing/2014/main" id="{7D66D8BD-2286-9A02-D26C-0C210348C91B}"/>
              </a:ext>
            </a:extLst>
          </p:cNvPr>
          <p:cNvSpPr txBox="1"/>
          <p:nvPr/>
        </p:nvSpPr>
        <p:spPr>
          <a:xfrm>
            <a:off x="703975" y="2281847"/>
            <a:ext cx="3288630" cy="1769715"/>
          </a:xfrm>
          <a:prstGeom prst="rect">
            <a:avLst/>
          </a:prstGeom>
          <a:noFill/>
        </p:spPr>
        <p:txBody>
          <a:bodyPr wrap="square" rtlCol="0">
            <a:spAutoFit/>
          </a:bodyPr>
          <a:lstStyle/>
          <a:p>
            <a:endParaRPr lang="en-GB" sz="500" dirty="0"/>
          </a:p>
          <a:p>
            <a:pPr marL="171450" indent="-171450">
              <a:buFont typeface="Arial" panose="020B0604020202020204" pitchFamily="34" charset="0"/>
              <a:buChar char="•"/>
            </a:pPr>
            <a:r>
              <a:rPr lang="en-GB" sz="1200" dirty="0"/>
              <a:t>Hadoop :  </a:t>
            </a:r>
            <a:endParaRPr lang="it-IT" sz="1200" dirty="0"/>
          </a:p>
          <a:p>
            <a:pPr marL="314325"/>
            <a:endParaRPr lang="it-IT" sz="500" dirty="0"/>
          </a:p>
          <a:p>
            <a:pPr marL="314325">
              <a:buFont typeface="Arial" panose="020B0604020202020204" pitchFamily="34" charset="0"/>
              <a:buChar char="•"/>
            </a:pPr>
            <a:r>
              <a:rPr lang="it-IT" sz="1200" dirty="0"/>
              <a:t>    HDFS (Hadoop Distributed File System)</a:t>
            </a:r>
            <a:endParaRPr lang="it-IT" sz="500" dirty="0"/>
          </a:p>
          <a:p>
            <a:pPr marL="314325">
              <a:buFont typeface="Arial" panose="020B0604020202020204" pitchFamily="34" charset="0"/>
              <a:buChar char="•"/>
            </a:pPr>
            <a:r>
              <a:rPr lang="it-IT" sz="1200" dirty="0"/>
              <a:t>    MapReduce</a:t>
            </a:r>
          </a:p>
          <a:p>
            <a:pPr marL="314325">
              <a:buFont typeface="Arial" panose="020B0604020202020204" pitchFamily="34" charset="0"/>
              <a:buChar char="•"/>
            </a:pPr>
            <a:endParaRPr lang="en-GB" sz="500" dirty="0"/>
          </a:p>
          <a:p>
            <a:pPr marL="171450" indent="-166688">
              <a:buFont typeface="Arial" panose="020B0604020202020204" pitchFamily="34" charset="0"/>
              <a:buChar char="•"/>
            </a:pPr>
            <a:r>
              <a:rPr lang="en-GB" sz="1200" dirty="0"/>
              <a:t>Apache Spark :</a:t>
            </a:r>
          </a:p>
          <a:p>
            <a:pPr marL="171450" indent="-166688">
              <a:buFont typeface="Arial" panose="020B0604020202020204" pitchFamily="34" charset="0"/>
              <a:buChar char="•"/>
            </a:pPr>
            <a:endParaRPr lang="en-GB" sz="500" dirty="0"/>
          </a:p>
          <a:p>
            <a:pPr marL="488950" indent="-174625">
              <a:buFont typeface="Arial" panose="020B0604020202020204" pitchFamily="34" charset="0"/>
              <a:buChar char="•"/>
            </a:pPr>
            <a:r>
              <a:rPr lang="it-IT" sz="1200" dirty="0"/>
              <a:t>PySpark</a:t>
            </a:r>
          </a:p>
          <a:p>
            <a:pPr marL="488950" indent="-174625">
              <a:buFont typeface="Arial" panose="020B0604020202020204" pitchFamily="34" charset="0"/>
              <a:buChar char="•"/>
            </a:pPr>
            <a:r>
              <a:rPr lang="it-IT" sz="1200" dirty="0"/>
              <a:t>SparkMl</a:t>
            </a:r>
          </a:p>
          <a:p>
            <a:pPr marL="488950" indent="-174625">
              <a:buFont typeface="Arial" panose="020B0604020202020204" pitchFamily="34" charset="0"/>
              <a:buChar char="•"/>
            </a:pPr>
            <a:endParaRPr lang="en-GB" sz="500" dirty="0"/>
          </a:p>
          <a:p>
            <a:pPr marL="171450" indent="-171450">
              <a:buFont typeface="Arial" panose="020B0604020202020204" pitchFamily="34" charset="0"/>
              <a:buChar char="•"/>
            </a:pPr>
            <a:r>
              <a:rPr lang="en-GB" sz="1200" dirty="0"/>
              <a:t>MongoDB </a:t>
            </a:r>
            <a:endParaRPr lang="it-IT" sz="1200" i="0" u="none" strike="noStrike" dirty="0">
              <a:solidFill>
                <a:srgbClr val="000000"/>
              </a:solidFill>
              <a:effectLst/>
              <a:latin typeface="-webkit-standard"/>
            </a:endParaRPr>
          </a:p>
        </p:txBody>
      </p:sp>
      <p:sp>
        <p:nvSpPr>
          <p:cNvPr id="7" name="Rettangolo con angoli arrotondati 6">
            <a:extLst>
              <a:ext uri="{FF2B5EF4-FFF2-40B4-BE49-F238E27FC236}">
                <a16:creationId xmlns:a16="http://schemas.microsoft.com/office/drawing/2014/main" id="{170B137E-C6ED-6C1D-7904-8D888AE3B233}"/>
              </a:ext>
            </a:extLst>
          </p:cNvPr>
          <p:cNvSpPr/>
          <p:nvPr/>
        </p:nvSpPr>
        <p:spPr>
          <a:xfrm>
            <a:off x="3353510" y="140071"/>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1</a:t>
            </a:r>
          </a:p>
        </p:txBody>
      </p:sp>
      <p:sp>
        <p:nvSpPr>
          <p:cNvPr id="10" name="CasellaDiTesto 9">
            <a:extLst>
              <a:ext uri="{FF2B5EF4-FFF2-40B4-BE49-F238E27FC236}">
                <a16:creationId xmlns:a16="http://schemas.microsoft.com/office/drawing/2014/main" id="{9EC0464C-6D24-F746-99A3-3EEFFBC849E0}"/>
              </a:ext>
            </a:extLst>
          </p:cNvPr>
          <p:cNvSpPr txBox="1"/>
          <p:nvPr/>
        </p:nvSpPr>
        <p:spPr>
          <a:xfrm>
            <a:off x="357219" y="4296192"/>
            <a:ext cx="3635386" cy="1433277"/>
          </a:xfrm>
          <a:prstGeom prst="rect">
            <a:avLst/>
          </a:prstGeom>
          <a:noFill/>
        </p:spPr>
        <p:txBody>
          <a:bodyPr wrap="square" rtlCol="0">
            <a:spAutoFit/>
          </a:bodyPr>
          <a:lstStyle/>
          <a:p>
            <a:r>
              <a:rPr lang="it-IT" sz="1200" b="1" dirty="0">
                <a:solidFill>
                  <a:srgbClr val="000000"/>
                </a:solidFill>
              </a:rPr>
              <a:t>Python l</a:t>
            </a:r>
            <a:r>
              <a:rPr lang="it-IT" sz="1200" b="1" dirty="0">
                <a:solidFill>
                  <a:srgbClr val="000000"/>
                </a:solidFill>
                <a:effectLst/>
              </a:rPr>
              <a:t>ibraries for data analysis:</a:t>
            </a:r>
          </a:p>
          <a:p>
            <a:endParaRPr lang="it-IT" sz="500" b="1" dirty="0">
              <a:solidFill>
                <a:srgbClr val="000000"/>
              </a:solidFill>
              <a:effectLst/>
            </a:endParaRPr>
          </a:p>
          <a:p>
            <a:pPr marL="493713" indent="-180975">
              <a:lnSpc>
                <a:spcPct val="150000"/>
              </a:lnSpc>
              <a:buFont typeface="Arial" panose="020B0604020202020204" pitchFamily="34" charset="0"/>
              <a:buChar char="•"/>
            </a:pPr>
            <a:r>
              <a:rPr lang="it-IT" sz="1200" dirty="0">
                <a:solidFill>
                  <a:srgbClr val="000000"/>
                </a:solidFill>
              </a:rPr>
              <a:t>N</a:t>
            </a:r>
            <a:r>
              <a:rPr lang="it-IT" sz="1200" i="0" u="none" strike="noStrike" dirty="0">
                <a:solidFill>
                  <a:srgbClr val="000000"/>
                </a:solidFill>
                <a:effectLst/>
              </a:rPr>
              <a:t>umpy</a:t>
            </a:r>
          </a:p>
          <a:p>
            <a:pPr marL="493713" indent="-180975">
              <a:lnSpc>
                <a:spcPct val="150000"/>
              </a:lnSpc>
              <a:buFont typeface="Arial" panose="020B0604020202020204" pitchFamily="34" charset="0"/>
              <a:buChar char="•"/>
            </a:pPr>
            <a:r>
              <a:rPr lang="it-IT" sz="1200" i="0" u="none" strike="noStrike" dirty="0">
                <a:solidFill>
                  <a:srgbClr val="000000"/>
                </a:solidFill>
                <a:effectLst/>
                <a:latin typeface="-webkit-standard"/>
              </a:rPr>
              <a:t>Matplotlib</a:t>
            </a:r>
          </a:p>
          <a:p>
            <a:pPr marL="493713" indent="-180975">
              <a:lnSpc>
                <a:spcPct val="150000"/>
              </a:lnSpc>
              <a:buFont typeface="Arial" panose="020B0604020202020204" pitchFamily="34" charset="0"/>
              <a:buChar char="•"/>
            </a:pPr>
            <a:r>
              <a:rPr lang="it-IT" sz="1200" i="0" u="none" strike="noStrike" dirty="0">
                <a:solidFill>
                  <a:srgbClr val="000000"/>
                </a:solidFill>
                <a:effectLst/>
                <a:latin typeface="-webkit-standard"/>
              </a:rPr>
              <a:t>Pandas</a:t>
            </a:r>
          </a:p>
          <a:p>
            <a:pPr marL="493713" indent="-180975">
              <a:lnSpc>
                <a:spcPct val="150000"/>
              </a:lnSpc>
              <a:buFont typeface="Arial" panose="020B0604020202020204" pitchFamily="34" charset="0"/>
              <a:buChar char="•"/>
            </a:pPr>
            <a:r>
              <a:rPr lang="en-GB" sz="1200" dirty="0"/>
              <a:t>Scikit-learn</a:t>
            </a:r>
          </a:p>
        </p:txBody>
      </p:sp>
      <p:sp>
        <p:nvSpPr>
          <p:cNvPr id="17" name="CasellaDiTesto 16">
            <a:extLst>
              <a:ext uri="{FF2B5EF4-FFF2-40B4-BE49-F238E27FC236}">
                <a16:creationId xmlns:a16="http://schemas.microsoft.com/office/drawing/2014/main" id="{FF85F8FD-3AA2-79C1-D8A7-63E3B0776C98}"/>
              </a:ext>
            </a:extLst>
          </p:cNvPr>
          <p:cNvSpPr txBox="1"/>
          <p:nvPr/>
        </p:nvSpPr>
        <p:spPr>
          <a:xfrm>
            <a:off x="5629366" y="1709218"/>
            <a:ext cx="933268" cy="430887"/>
          </a:xfrm>
          <a:prstGeom prst="rect">
            <a:avLst/>
          </a:prstGeom>
          <a:noFill/>
        </p:spPr>
        <p:txBody>
          <a:bodyPr wrap="none" rtlCol="0">
            <a:spAutoFit/>
          </a:bodyPr>
          <a:lstStyle/>
          <a:p>
            <a:pPr algn="ctr"/>
            <a:r>
              <a:rPr lang="en-GB" sz="1050" dirty="0"/>
              <a:t>Big Data </a:t>
            </a:r>
          </a:p>
          <a:p>
            <a:pPr algn="ctr"/>
            <a:r>
              <a:rPr lang="en-GB" sz="1050" dirty="0"/>
              <a:t>Technologies</a:t>
            </a:r>
          </a:p>
        </p:txBody>
      </p:sp>
    </p:spTree>
    <p:extLst>
      <p:ext uri="{BB962C8B-B14F-4D97-AF65-F5344CB8AC3E}">
        <p14:creationId xmlns:p14="http://schemas.microsoft.com/office/powerpoint/2010/main" val="1458060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dissolve">
                                      <p:cBhvr>
                                        <p:cTn id="35" dur="500"/>
                                        <p:tgtEl>
                                          <p:spTgt spid="1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10"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0A1235-58F5-46A0-AC31-E4750A7AFC71}"/>
              </a:ext>
            </a:extLst>
          </p:cNvPr>
          <p:cNvSpPr>
            <a:spLocks noGrp="1"/>
          </p:cNvSpPr>
          <p:nvPr>
            <p:ph type="title"/>
          </p:nvPr>
        </p:nvSpPr>
        <p:spPr>
          <a:xfrm>
            <a:off x="0" y="0"/>
            <a:ext cx="12192000" cy="511730"/>
          </a:xfrm>
          <a:solidFill>
            <a:schemeClr val="tx1">
              <a:lumMod val="95000"/>
              <a:lumOff val="5000"/>
            </a:schemeClr>
          </a:solidFill>
        </p:spPr>
        <p:txBody>
          <a:bodyPr>
            <a:normAutofit/>
          </a:bodyPr>
          <a:lstStyle/>
          <a:p>
            <a:pPr algn="ctr"/>
            <a:r>
              <a:rPr lang="it-IT" sz="1800" dirty="0">
                <a:solidFill>
                  <a:schemeClr val="bg1"/>
                </a:solidFill>
                <a:latin typeface="+mn-lt"/>
                <a:cs typeface="Times New Roman" panose="02020603050405020304" pitchFamily="18" charset="0"/>
              </a:rPr>
              <a:t>DATASET DESCRIPTION</a:t>
            </a:r>
            <a:r>
              <a:rPr lang="it-IT" sz="1800" dirty="0">
                <a:solidFill>
                  <a:schemeClr val="bg1"/>
                </a:solidFill>
                <a:latin typeface="Times New Roman" panose="02020603050405020304" pitchFamily="18" charset="0"/>
                <a:cs typeface="Times New Roman" panose="02020603050405020304" pitchFamily="18" charset="0"/>
              </a:rPr>
              <a:t> </a:t>
            </a:r>
            <a:endParaRPr lang="it-IT" sz="3200" dirty="0">
              <a:solidFill>
                <a:schemeClr val="bg1"/>
              </a:solidFill>
              <a:latin typeface="Times New Roman" panose="02020603050405020304" pitchFamily="18" charset="0"/>
              <a:cs typeface="Times New Roman" panose="02020603050405020304" pitchFamily="18" charset="0"/>
            </a:endParaRPr>
          </a:p>
        </p:txBody>
      </p:sp>
      <p:sp>
        <p:nvSpPr>
          <p:cNvPr id="5" name="Titolo 1">
            <a:extLst>
              <a:ext uri="{FF2B5EF4-FFF2-40B4-BE49-F238E27FC236}">
                <a16:creationId xmlns:a16="http://schemas.microsoft.com/office/drawing/2014/main" id="{4ADD055E-1DF4-41F2-AA58-B562D0014A3D}"/>
              </a:ext>
            </a:extLst>
          </p:cNvPr>
          <p:cNvSpPr txBox="1">
            <a:spLocks/>
          </p:cNvSpPr>
          <p:nvPr/>
        </p:nvSpPr>
        <p:spPr>
          <a:xfrm>
            <a:off x="0" y="6550223"/>
            <a:ext cx="12192000" cy="307777"/>
          </a:xfrm>
          <a:prstGeom prst="rect">
            <a:avLst/>
          </a:prstGeom>
          <a:solidFill>
            <a:schemeClr val="tx1">
              <a:lumMod val="95000"/>
              <a:lumOff val="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200" dirty="0">
                <a:solidFill>
                  <a:schemeClr val="bg1"/>
                </a:solidFill>
              </a:rPr>
              <a:t>Academic Year 2023/2024</a:t>
            </a:r>
          </a:p>
        </p:txBody>
      </p:sp>
      <p:sp>
        <p:nvSpPr>
          <p:cNvPr id="12" name="CasellaDiTesto 11">
            <a:extLst>
              <a:ext uri="{FF2B5EF4-FFF2-40B4-BE49-F238E27FC236}">
                <a16:creationId xmlns:a16="http://schemas.microsoft.com/office/drawing/2014/main" id="{49A405EB-D83D-EE48-97BC-653C6F55EA29}"/>
              </a:ext>
            </a:extLst>
          </p:cNvPr>
          <p:cNvSpPr txBox="1"/>
          <p:nvPr/>
        </p:nvSpPr>
        <p:spPr>
          <a:xfrm>
            <a:off x="103833" y="6550222"/>
            <a:ext cx="1111523" cy="276999"/>
          </a:xfrm>
          <a:prstGeom prst="rect">
            <a:avLst/>
          </a:prstGeom>
          <a:noFill/>
        </p:spPr>
        <p:txBody>
          <a:bodyPr wrap="none" rtlCol="0">
            <a:spAutoFit/>
          </a:bodyPr>
          <a:lstStyle/>
          <a:p>
            <a:r>
              <a:rPr lang="it-IT" sz="1200" dirty="0">
                <a:solidFill>
                  <a:schemeClr val="bg1"/>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380481" y="6573305"/>
            <a:ext cx="617477" cy="261610"/>
          </a:xfrm>
          <a:prstGeom prst="rect">
            <a:avLst/>
          </a:prstGeom>
          <a:noFill/>
        </p:spPr>
        <p:txBody>
          <a:bodyPr wrap="none" rtlCol="0">
            <a:spAutoFit/>
          </a:bodyPr>
          <a:lstStyle/>
          <a:p>
            <a:r>
              <a:rPr lang="it-IT" sz="1100" dirty="0">
                <a:solidFill>
                  <a:schemeClr val="bg1"/>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2"/>
          <a:srcRect b="34226"/>
          <a:stretch/>
        </p:blipFill>
        <p:spPr>
          <a:xfrm>
            <a:off x="11550015" y="66031"/>
            <a:ext cx="447943" cy="379668"/>
          </a:xfrm>
          <a:prstGeom prst="rect">
            <a:avLst/>
          </a:prstGeom>
        </p:spPr>
      </p:pic>
      <p:sp>
        <p:nvSpPr>
          <p:cNvPr id="3" name="Rettangolo con angoli arrotondati 2">
            <a:extLst>
              <a:ext uri="{FF2B5EF4-FFF2-40B4-BE49-F238E27FC236}">
                <a16:creationId xmlns:a16="http://schemas.microsoft.com/office/drawing/2014/main" id="{E4E8406B-BD2D-08FB-BFEA-B10A45EC1EEB}"/>
              </a:ext>
            </a:extLst>
          </p:cNvPr>
          <p:cNvSpPr/>
          <p:nvPr/>
        </p:nvSpPr>
        <p:spPr>
          <a:xfrm>
            <a:off x="4584984" y="136332"/>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2</a:t>
            </a:r>
          </a:p>
        </p:txBody>
      </p:sp>
      <p:sp>
        <p:nvSpPr>
          <p:cNvPr id="6" name="CasellaDiTesto 5">
            <a:extLst>
              <a:ext uri="{FF2B5EF4-FFF2-40B4-BE49-F238E27FC236}">
                <a16:creationId xmlns:a16="http://schemas.microsoft.com/office/drawing/2014/main" id="{39D1ABEF-30CD-AF52-FBCB-4311DF56B7FC}"/>
              </a:ext>
            </a:extLst>
          </p:cNvPr>
          <p:cNvSpPr txBox="1"/>
          <p:nvPr/>
        </p:nvSpPr>
        <p:spPr>
          <a:xfrm>
            <a:off x="659594" y="3143372"/>
            <a:ext cx="6221901" cy="461665"/>
          </a:xfrm>
          <a:prstGeom prst="rect">
            <a:avLst/>
          </a:prstGeom>
          <a:noFill/>
        </p:spPr>
        <p:txBody>
          <a:bodyPr wrap="square" rtlCol="0">
            <a:spAutoFit/>
          </a:bodyPr>
          <a:lstStyle/>
          <a:p>
            <a:pPr marL="171450" indent="-171450">
              <a:buFont typeface="Arial" panose="020B0604020202020204" pitchFamily="34" charset="0"/>
              <a:buChar char="•"/>
            </a:pPr>
            <a:r>
              <a:rPr lang="it-IT" sz="1200" b="1" i="0" u="none" strike="noStrike" dirty="0">
                <a:solidFill>
                  <a:srgbClr val="000000"/>
                </a:solidFill>
                <a:effectLst/>
                <a:latin typeface="-webkit-standard"/>
              </a:rPr>
              <a:t>"Titles" </a:t>
            </a:r>
            <a:r>
              <a:rPr lang="it-IT" sz="1200" b="0" i="0" u="none" strike="noStrike" dirty="0">
                <a:solidFill>
                  <a:srgbClr val="000000"/>
                </a:solidFill>
                <a:effectLst/>
                <a:latin typeface="-webkit-standard"/>
              </a:rPr>
              <a:t>contains movie and show titles available on Netflix, described in 15 columns that contain various details about each title</a:t>
            </a:r>
            <a:r>
              <a:rPr lang="it-IT" sz="1200" dirty="0"/>
              <a:t>:</a:t>
            </a:r>
            <a:endParaRPr lang="en-GB" sz="1200" dirty="0"/>
          </a:p>
        </p:txBody>
      </p:sp>
      <p:sp>
        <p:nvSpPr>
          <p:cNvPr id="7" name="CasellaDiTesto 6">
            <a:extLst>
              <a:ext uri="{FF2B5EF4-FFF2-40B4-BE49-F238E27FC236}">
                <a16:creationId xmlns:a16="http://schemas.microsoft.com/office/drawing/2014/main" id="{DF6B2102-2078-975D-DEE3-C9A9253C7FBC}"/>
              </a:ext>
            </a:extLst>
          </p:cNvPr>
          <p:cNvSpPr txBox="1"/>
          <p:nvPr/>
        </p:nvSpPr>
        <p:spPr>
          <a:xfrm>
            <a:off x="7771310" y="778045"/>
            <a:ext cx="3440975" cy="3941656"/>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it-IT" sz="1200" b="1" dirty="0"/>
              <a:t>ID</a:t>
            </a:r>
            <a:r>
              <a:rPr lang="it-IT" sz="1200" dirty="0"/>
              <a:t>: Unique identifier of the content.</a:t>
            </a:r>
          </a:p>
          <a:p>
            <a:pPr marL="171450" indent="-171450">
              <a:lnSpc>
                <a:spcPct val="150000"/>
              </a:lnSpc>
              <a:buFont typeface="Arial" panose="020B0604020202020204" pitchFamily="34" charset="0"/>
              <a:buChar char="•"/>
            </a:pPr>
            <a:r>
              <a:rPr lang="it-IT" sz="1200" b="1" dirty="0"/>
              <a:t>Title</a:t>
            </a:r>
            <a:r>
              <a:rPr lang="it-IT" sz="1200" dirty="0"/>
              <a:t>: Title of the movie or TV series.</a:t>
            </a:r>
          </a:p>
          <a:p>
            <a:pPr marL="171450" indent="-171450">
              <a:lnSpc>
                <a:spcPct val="150000"/>
              </a:lnSpc>
              <a:buFont typeface="Arial" panose="020B0604020202020204" pitchFamily="34" charset="0"/>
              <a:buChar char="•"/>
            </a:pPr>
            <a:r>
              <a:rPr lang="it-IT" sz="1200" b="1" dirty="0"/>
              <a:t>Type</a:t>
            </a:r>
            <a:r>
              <a:rPr lang="it-IT" sz="1200" dirty="0"/>
              <a:t>: Type of content (Movie or TV Series).</a:t>
            </a:r>
          </a:p>
          <a:p>
            <a:pPr marL="171450" indent="-171450">
              <a:lnSpc>
                <a:spcPct val="150000"/>
              </a:lnSpc>
              <a:buFont typeface="Arial" panose="020B0604020202020204" pitchFamily="34" charset="0"/>
              <a:buChar char="•"/>
            </a:pPr>
            <a:r>
              <a:rPr lang="it-IT" sz="1200" b="1" dirty="0"/>
              <a:t>Description</a:t>
            </a:r>
            <a:r>
              <a:rPr lang="it-IT" sz="1200" dirty="0"/>
              <a:t>: Brief description of the content.</a:t>
            </a:r>
          </a:p>
          <a:p>
            <a:pPr marL="171450" indent="-171450">
              <a:lnSpc>
                <a:spcPct val="150000"/>
              </a:lnSpc>
              <a:buFont typeface="Arial" panose="020B0604020202020204" pitchFamily="34" charset="0"/>
              <a:buChar char="•"/>
            </a:pPr>
            <a:r>
              <a:rPr lang="it-IT" sz="1200" b="1" dirty="0"/>
              <a:t>Release Year</a:t>
            </a:r>
            <a:r>
              <a:rPr lang="it-IT" sz="1200" dirty="0"/>
              <a:t>: Year of release.</a:t>
            </a:r>
          </a:p>
          <a:p>
            <a:pPr marL="171450" indent="-171450">
              <a:lnSpc>
                <a:spcPct val="150000"/>
              </a:lnSpc>
              <a:buFont typeface="Arial" panose="020B0604020202020204" pitchFamily="34" charset="0"/>
              <a:buChar char="•"/>
            </a:pPr>
            <a:r>
              <a:rPr lang="it-IT" sz="1200" b="1" dirty="0"/>
              <a:t>Age Certification</a:t>
            </a:r>
            <a:r>
              <a:rPr lang="it-IT" sz="1200" dirty="0"/>
              <a:t>: Age certification.</a:t>
            </a:r>
          </a:p>
          <a:p>
            <a:pPr marL="171450" indent="-171450">
              <a:lnSpc>
                <a:spcPct val="150000"/>
              </a:lnSpc>
              <a:buFont typeface="Arial" panose="020B0604020202020204" pitchFamily="34" charset="0"/>
              <a:buChar char="•"/>
            </a:pPr>
            <a:r>
              <a:rPr lang="it-IT" sz="1200" b="1" dirty="0"/>
              <a:t>Runtime</a:t>
            </a:r>
            <a:r>
              <a:rPr lang="it-IT" sz="1200" dirty="0"/>
              <a:t>: Duration of the content in minutes.</a:t>
            </a:r>
          </a:p>
          <a:p>
            <a:pPr marL="171450" indent="-171450">
              <a:lnSpc>
                <a:spcPct val="150000"/>
              </a:lnSpc>
              <a:buFont typeface="Arial" panose="020B0604020202020204" pitchFamily="34" charset="0"/>
              <a:buChar char="•"/>
            </a:pPr>
            <a:r>
              <a:rPr lang="it-IT" sz="1200" b="1" dirty="0"/>
              <a:t>Genres</a:t>
            </a:r>
            <a:r>
              <a:rPr lang="it-IT" sz="1200" dirty="0"/>
              <a:t>: Genres associated with the content.</a:t>
            </a:r>
          </a:p>
          <a:p>
            <a:pPr marL="171450" indent="-171450">
              <a:lnSpc>
                <a:spcPct val="150000"/>
              </a:lnSpc>
              <a:buFont typeface="Arial" panose="020B0604020202020204" pitchFamily="34" charset="0"/>
              <a:buChar char="•"/>
            </a:pPr>
            <a:r>
              <a:rPr lang="it-IT" sz="1200" b="1" dirty="0"/>
              <a:t>Production Country</a:t>
            </a:r>
            <a:r>
              <a:rPr lang="it-IT" sz="1200" dirty="0"/>
              <a:t>: Country of production.</a:t>
            </a:r>
          </a:p>
          <a:p>
            <a:pPr marL="171450" indent="-171450">
              <a:lnSpc>
                <a:spcPct val="150000"/>
              </a:lnSpc>
              <a:buFont typeface="Arial" panose="020B0604020202020204" pitchFamily="34" charset="0"/>
              <a:buChar char="•"/>
            </a:pPr>
            <a:r>
              <a:rPr lang="it-IT" sz="1200" b="1" dirty="0"/>
              <a:t>Seasons</a:t>
            </a:r>
            <a:r>
              <a:rPr lang="it-IT" sz="1200" dirty="0"/>
              <a:t>: Number of seasons (for TV series).</a:t>
            </a:r>
          </a:p>
          <a:p>
            <a:pPr marL="171450" indent="-171450">
              <a:lnSpc>
                <a:spcPct val="150000"/>
              </a:lnSpc>
              <a:buFont typeface="Arial" panose="020B0604020202020204" pitchFamily="34" charset="0"/>
              <a:buChar char="•"/>
            </a:pPr>
            <a:r>
              <a:rPr lang="it-IT" sz="1200" b="1" dirty="0"/>
              <a:t>IMDB Score</a:t>
            </a:r>
            <a:r>
              <a:rPr lang="it-IT" sz="1200" dirty="0"/>
              <a:t>: IMDB score.</a:t>
            </a:r>
          </a:p>
          <a:p>
            <a:pPr marL="171450" indent="-171450">
              <a:lnSpc>
                <a:spcPct val="150000"/>
              </a:lnSpc>
              <a:buFont typeface="Arial" panose="020B0604020202020204" pitchFamily="34" charset="0"/>
              <a:buChar char="•"/>
            </a:pPr>
            <a:r>
              <a:rPr lang="it-IT" sz="1200" b="1" dirty="0"/>
              <a:t>IMDB Votes</a:t>
            </a:r>
            <a:r>
              <a:rPr lang="it-IT" sz="1200" dirty="0"/>
              <a:t>: Number of votes on IMDB.</a:t>
            </a:r>
          </a:p>
          <a:p>
            <a:pPr marL="171450" indent="-171450">
              <a:lnSpc>
                <a:spcPct val="150000"/>
              </a:lnSpc>
              <a:buFont typeface="Arial" panose="020B0604020202020204" pitchFamily="34" charset="0"/>
              <a:buChar char="•"/>
            </a:pPr>
            <a:r>
              <a:rPr lang="it-IT" sz="1200" b="1" dirty="0"/>
              <a:t>TMDB Popularity</a:t>
            </a:r>
            <a:r>
              <a:rPr lang="it-IT" sz="1200" dirty="0"/>
              <a:t>: Popularity on TMDB.</a:t>
            </a:r>
          </a:p>
          <a:p>
            <a:pPr marL="171450" indent="-171450">
              <a:lnSpc>
                <a:spcPct val="150000"/>
              </a:lnSpc>
              <a:buFont typeface="Arial" panose="020B0604020202020204" pitchFamily="34" charset="0"/>
              <a:buChar char="•"/>
            </a:pPr>
            <a:r>
              <a:rPr lang="it-IT" sz="1200" b="1" dirty="0"/>
              <a:t>TMDB Score</a:t>
            </a:r>
            <a:r>
              <a:rPr lang="it-IT" sz="1200" dirty="0"/>
              <a:t>: Score on TMDB.</a:t>
            </a:r>
            <a:endParaRPr lang="en-GB" sz="1200" dirty="0"/>
          </a:p>
        </p:txBody>
      </p:sp>
      <p:sp>
        <p:nvSpPr>
          <p:cNvPr id="9" name="CasellaDiTesto 8">
            <a:extLst>
              <a:ext uri="{FF2B5EF4-FFF2-40B4-BE49-F238E27FC236}">
                <a16:creationId xmlns:a16="http://schemas.microsoft.com/office/drawing/2014/main" id="{27E3DD65-CD23-0374-8C2D-EEB66E8E369C}"/>
              </a:ext>
            </a:extLst>
          </p:cNvPr>
          <p:cNvSpPr txBox="1"/>
          <p:nvPr/>
        </p:nvSpPr>
        <p:spPr>
          <a:xfrm>
            <a:off x="609424" y="5434864"/>
            <a:ext cx="6221901" cy="461665"/>
          </a:xfrm>
          <a:prstGeom prst="rect">
            <a:avLst/>
          </a:prstGeom>
          <a:noFill/>
        </p:spPr>
        <p:txBody>
          <a:bodyPr wrap="square">
            <a:spAutoFit/>
          </a:bodyPr>
          <a:lstStyle/>
          <a:p>
            <a:pPr marL="171450" indent="-171450">
              <a:buFont typeface="Arial" panose="020B0604020202020204" pitchFamily="34" charset="0"/>
              <a:buChar char="•"/>
            </a:pPr>
            <a:r>
              <a:rPr lang="it-IT" sz="1200" b="1" i="0" u="none" strike="noStrike" dirty="0">
                <a:solidFill>
                  <a:srgbClr val="000000"/>
                </a:solidFill>
                <a:effectLst/>
                <a:latin typeface="-webkit-standard"/>
              </a:rPr>
              <a:t>"Credits" </a:t>
            </a:r>
            <a:r>
              <a:rPr lang="it-IT" sz="1200" b="0" i="0" u="none" strike="noStrike" dirty="0">
                <a:solidFill>
                  <a:srgbClr val="000000"/>
                </a:solidFill>
                <a:effectLst/>
                <a:latin typeface="-webkit-standard"/>
              </a:rPr>
              <a:t>contains information for actors and directors featured in Netflix titles, organized in five columns that contain:</a:t>
            </a:r>
            <a:endParaRPr lang="it-IT" sz="1200" dirty="0"/>
          </a:p>
        </p:txBody>
      </p:sp>
      <p:sp>
        <p:nvSpPr>
          <p:cNvPr id="10" name="CasellaDiTesto 9">
            <a:extLst>
              <a:ext uri="{FF2B5EF4-FFF2-40B4-BE49-F238E27FC236}">
                <a16:creationId xmlns:a16="http://schemas.microsoft.com/office/drawing/2014/main" id="{2598AD37-E185-8C6C-F302-E272351506DF}"/>
              </a:ext>
            </a:extLst>
          </p:cNvPr>
          <p:cNvSpPr txBox="1"/>
          <p:nvPr/>
        </p:nvSpPr>
        <p:spPr>
          <a:xfrm>
            <a:off x="7447220" y="4941364"/>
            <a:ext cx="5231008" cy="1448666"/>
          </a:xfrm>
          <a:prstGeom prst="rect">
            <a:avLst/>
          </a:prstGeom>
          <a:noFill/>
        </p:spPr>
        <p:txBody>
          <a:bodyPr wrap="square" rtlCol="0">
            <a:spAutoFit/>
          </a:bodyPr>
          <a:lstStyle/>
          <a:p>
            <a:pPr marL="488950" indent="-169863">
              <a:lnSpc>
                <a:spcPct val="150000"/>
              </a:lnSpc>
              <a:buFont typeface="Arial" panose="020B0604020202020204" pitchFamily="34" charset="0"/>
              <a:buChar char="•"/>
            </a:pPr>
            <a:r>
              <a:rPr lang="it-IT" sz="1200" b="1" dirty="0"/>
              <a:t>person_ID</a:t>
            </a:r>
            <a:r>
              <a:rPr lang="it-IT" sz="1200" dirty="0"/>
              <a:t>: Identifier of the person on JustWatch.</a:t>
            </a:r>
          </a:p>
          <a:p>
            <a:pPr marL="488950" indent="-169863">
              <a:lnSpc>
                <a:spcPct val="150000"/>
              </a:lnSpc>
              <a:buFont typeface="Arial" panose="020B0604020202020204" pitchFamily="34" charset="0"/>
              <a:buChar char="•"/>
            </a:pPr>
            <a:r>
              <a:rPr lang="it-IT" sz="1200" b="1" dirty="0"/>
              <a:t>id</a:t>
            </a:r>
            <a:r>
              <a:rPr lang="it-IT" sz="1200" dirty="0"/>
              <a:t>: Identifier of the title on JustWatch.</a:t>
            </a:r>
          </a:p>
          <a:p>
            <a:pPr marL="488950" indent="-169863">
              <a:lnSpc>
                <a:spcPct val="150000"/>
              </a:lnSpc>
              <a:buFont typeface="Arial" panose="020B0604020202020204" pitchFamily="34" charset="0"/>
              <a:buChar char="•"/>
            </a:pPr>
            <a:r>
              <a:rPr lang="it-IT" sz="1200" b="1" dirty="0"/>
              <a:t>name</a:t>
            </a:r>
            <a:r>
              <a:rPr lang="it-IT" sz="1200" dirty="0"/>
              <a:t>: Name of the actor or director.</a:t>
            </a:r>
          </a:p>
          <a:p>
            <a:pPr marL="488950" indent="-169863">
              <a:lnSpc>
                <a:spcPct val="150000"/>
              </a:lnSpc>
              <a:buFont typeface="Arial" panose="020B0604020202020204" pitchFamily="34" charset="0"/>
              <a:buChar char="•"/>
            </a:pPr>
            <a:r>
              <a:rPr lang="it-IT" sz="1200" b="1" dirty="0"/>
              <a:t>character_name</a:t>
            </a:r>
            <a:r>
              <a:rPr lang="it-IT" sz="1200" dirty="0"/>
              <a:t>: Name of the character.</a:t>
            </a:r>
          </a:p>
          <a:p>
            <a:pPr marL="488950" indent="-169863">
              <a:lnSpc>
                <a:spcPct val="150000"/>
              </a:lnSpc>
              <a:buFont typeface="Arial" panose="020B0604020202020204" pitchFamily="34" charset="0"/>
              <a:buChar char="•"/>
            </a:pPr>
            <a:r>
              <a:rPr lang="it-IT" sz="1200" b="1" dirty="0"/>
              <a:t>role</a:t>
            </a:r>
            <a:r>
              <a:rPr lang="it-IT" sz="1200" dirty="0"/>
              <a:t>: Role (actor or director).</a:t>
            </a:r>
            <a:endParaRPr lang="en-GB" dirty="0"/>
          </a:p>
        </p:txBody>
      </p:sp>
      <p:sp>
        <p:nvSpPr>
          <p:cNvPr id="11" name="CasellaDiTesto 10">
            <a:extLst>
              <a:ext uri="{FF2B5EF4-FFF2-40B4-BE49-F238E27FC236}">
                <a16:creationId xmlns:a16="http://schemas.microsoft.com/office/drawing/2014/main" id="{257860EC-2861-234E-3821-31CA5E00A4FC}"/>
              </a:ext>
            </a:extLst>
          </p:cNvPr>
          <p:cNvSpPr txBox="1"/>
          <p:nvPr/>
        </p:nvSpPr>
        <p:spPr>
          <a:xfrm>
            <a:off x="363315" y="920018"/>
            <a:ext cx="6625314" cy="1569660"/>
          </a:xfrm>
          <a:prstGeom prst="rect">
            <a:avLst/>
          </a:prstGeom>
          <a:noFill/>
        </p:spPr>
        <p:txBody>
          <a:bodyPr wrap="square" rtlCol="0">
            <a:spAutoFit/>
          </a:bodyPr>
          <a:lstStyle/>
          <a:p>
            <a:pPr algn="l"/>
            <a:r>
              <a:rPr lang="it-IT" sz="1200" b="0" i="0" u="none" strike="noStrike" dirty="0">
                <a:solidFill>
                  <a:srgbClr val="000000"/>
                </a:solidFill>
                <a:effectLst/>
              </a:rPr>
              <a:t>The dataset used in the project is titled "Netflix TV Shows and Movies." This dataset was developed to catalog all the shows available on Netflix's streaming platform and to facilitate data analysis to uncover interesting insights. The data, which includes information specific to the United States, was collected in July 2022. </a:t>
            </a:r>
          </a:p>
          <a:p>
            <a:pPr algn="l"/>
            <a:endParaRPr lang="it-IT" sz="1200" dirty="0">
              <a:solidFill>
                <a:srgbClr val="000000"/>
              </a:solidFill>
            </a:endParaRPr>
          </a:p>
          <a:p>
            <a:pPr algn="l"/>
            <a:endParaRPr lang="it-IT" sz="1200" dirty="0">
              <a:solidFill>
                <a:srgbClr val="000000"/>
              </a:solidFill>
            </a:endParaRPr>
          </a:p>
          <a:p>
            <a:pPr algn="l"/>
            <a:r>
              <a:rPr lang="it-IT" sz="1200" b="0" i="0" u="none" strike="noStrike" dirty="0">
                <a:solidFill>
                  <a:srgbClr val="000000"/>
                </a:solidFill>
                <a:effectLst/>
              </a:rPr>
              <a:t>The dataset consists of two sub-datasets: one with the titles ( </a:t>
            </a:r>
            <a:r>
              <a:rPr lang="it-IT" sz="1200" b="1" i="0" u="none" strike="noStrike" dirty="0">
                <a:solidFill>
                  <a:srgbClr val="000000"/>
                </a:solidFill>
                <a:effectLst/>
                <a:latin typeface="-webkit-standard"/>
              </a:rPr>
              <a:t>"Titles" </a:t>
            </a:r>
            <a:r>
              <a:rPr lang="it-IT" sz="1200" b="0" i="0" u="none" strike="noStrike" dirty="0">
                <a:solidFill>
                  <a:srgbClr val="000000"/>
                </a:solidFill>
                <a:effectLst/>
              </a:rPr>
              <a:t>) and one with the cast information ( </a:t>
            </a:r>
            <a:r>
              <a:rPr lang="it-IT" sz="1200" b="1" i="0" u="none" strike="noStrike" dirty="0">
                <a:solidFill>
                  <a:srgbClr val="000000"/>
                </a:solidFill>
                <a:effectLst/>
                <a:latin typeface="-webkit-standard"/>
              </a:rPr>
              <a:t>"Credits" </a:t>
            </a:r>
            <a:r>
              <a:rPr lang="it-IT" sz="1200" b="0" i="0" u="none" strike="noStrike" dirty="0">
                <a:solidFill>
                  <a:srgbClr val="000000"/>
                </a:solidFill>
                <a:effectLst/>
              </a:rPr>
              <a:t>) for each title.</a:t>
            </a:r>
          </a:p>
        </p:txBody>
      </p:sp>
      <p:sp>
        <p:nvSpPr>
          <p:cNvPr id="16" name="Parentesi graffa aperta 15">
            <a:extLst>
              <a:ext uri="{FF2B5EF4-FFF2-40B4-BE49-F238E27FC236}">
                <a16:creationId xmlns:a16="http://schemas.microsoft.com/office/drawing/2014/main" id="{EE90D36D-6B1C-DAB4-D521-D203ADFD3D28}"/>
              </a:ext>
            </a:extLst>
          </p:cNvPr>
          <p:cNvSpPr/>
          <p:nvPr/>
        </p:nvSpPr>
        <p:spPr>
          <a:xfrm>
            <a:off x="7088965" y="4941364"/>
            <a:ext cx="625378" cy="144866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7" name="Parentesi graffa aperta 16">
            <a:extLst>
              <a:ext uri="{FF2B5EF4-FFF2-40B4-BE49-F238E27FC236}">
                <a16:creationId xmlns:a16="http://schemas.microsoft.com/office/drawing/2014/main" id="{0CB53CFB-E832-0190-ACBC-7582BC18233C}"/>
              </a:ext>
            </a:extLst>
          </p:cNvPr>
          <p:cNvSpPr/>
          <p:nvPr/>
        </p:nvSpPr>
        <p:spPr>
          <a:xfrm>
            <a:off x="7088965" y="895562"/>
            <a:ext cx="625378" cy="3799682"/>
          </a:xfrm>
          <a:prstGeom prst="leftBrace">
            <a:avLst>
              <a:gd name="adj1" fmla="val 8333"/>
              <a:gd name="adj2" fmla="val 62033"/>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583615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dissolv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0A1235-58F5-46A0-AC31-E4750A7AFC71}"/>
              </a:ext>
            </a:extLst>
          </p:cNvPr>
          <p:cNvSpPr>
            <a:spLocks noGrp="1"/>
          </p:cNvSpPr>
          <p:nvPr>
            <p:ph type="title"/>
          </p:nvPr>
        </p:nvSpPr>
        <p:spPr>
          <a:xfrm>
            <a:off x="0" y="0"/>
            <a:ext cx="12192000" cy="511730"/>
          </a:xfrm>
          <a:solidFill>
            <a:schemeClr val="tx1">
              <a:lumMod val="95000"/>
              <a:lumOff val="5000"/>
            </a:schemeClr>
          </a:solidFill>
        </p:spPr>
        <p:txBody>
          <a:bodyPr>
            <a:normAutofit/>
          </a:bodyPr>
          <a:lstStyle/>
          <a:p>
            <a:pPr algn="ctr"/>
            <a:r>
              <a:rPr lang="it-IT" sz="1800" dirty="0">
                <a:solidFill>
                  <a:schemeClr val="bg1"/>
                </a:solidFill>
                <a:latin typeface="+mn-lt"/>
                <a:cs typeface="Times New Roman" panose="02020603050405020304" pitchFamily="18" charset="0"/>
              </a:rPr>
              <a:t>PRELIMINARY ANALYSIS </a:t>
            </a:r>
            <a:r>
              <a:rPr lang="it-IT" sz="1800" dirty="0">
                <a:solidFill>
                  <a:schemeClr val="bg1"/>
                </a:solidFill>
                <a:latin typeface="Times New Roman" panose="02020603050405020304" pitchFamily="18" charset="0"/>
                <a:cs typeface="Times New Roman" panose="02020603050405020304" pitchFamily="18" charset="0"/>
              </a:rPr>
              <a:t> </a:t>
            </a:r>
            <a:endParaRPr lang="it-IT" sz="3200" dirty="0">
              <a:solidFill>
                <a:schemeClr val="bg1"/>
              </a:solidFill>
              <a:latin typeface="Times New Roman" panose="02020603050405020304" pitchFamily="18" charset="0"/>
              <a:cs typeface="Times New Roman" panose="02020603050405020304" pitchFamily="18" charset="0"/>
            </a:endParaRPr>
          </a:p>
        </p:txBody>
      </p:sp>
      <p:sp>
        <p:nvSpPr>
          <p:cNvPr id="5" name="Titolo 1">
            <a:extLst>
              <a:ext uri="{FF2B5EF4-FFF2-40B4-BE49-F238E27FC236}">
                <a16:creationId xmlns:a16="http://schemas.microsoft.com/office/drawing/2014/main" id="{4ADD055E-1DF4-41F2-AA58-B562D0014A3D}"/>
              </a:ext>
            </a:extLst>
          </p:cNvPr>
          <p:cNvSpPr txBox="1">
            <a:spLocks/>
          </p:cNvSpPr>
          <p:nvPr/>
        </p:nvSpPr>
        <p:spPr>
          <a:xfrm>
            <a:off x="0" y="6550223"/>
            <a:ext cx="12192000" cy="307777"/>
          </a:xfrm>
          <a:prstGeom prst="rect">
            <a:avLst/>
          </a:prstGeom>
          <a:solidFill>
            <a:schemeClr val="tx1">
              <a:lumMod val="95000"/>
              <a:lumOff val="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200" dirty="0">
                <a:solidFill>
                  <a:schemeClr val="bg1"/>
                </a:solidFill>
              </a:rPr>
              <a:t>Academic Year 2023/2024</a:t>
            </a:r>
          </a:p>
        </p:txBody>
      </p:sp>
      <p:sp>
        <p:nvSpPr>
          <p:cNvPr id="12" name="CasellaDiTesto 11">
            <a:extLst>
              <a:ext uri="{FF2B5EF4-FFF2-40B4-BE49-F238E27FC236}">
                <a16:creationId xmlns:a16="http://schemas.microsoft.com/office/drawing/2014/main" id="{49A405EB-D83D-EE48-97BC-653C6F55EA29}"/>
              </a:ext>
            </a:extLst>
          </p:cNvPr>
          <p:cNvSpPr txBox="1"/>
          <p:nvPr/>
        </p:nvSpPr>
        <p:spPr>
          <a:xfrm>
            <a:off x="103833" y="6550222"/>
            <a:ext cx="1111523" cy="276999"/>
          </a:xfrm>
          <a:prstGeom prst="rect">
            <a:avLst/>
          </a:prstGeom>
          <a:noFill/>
        </p:spPr>
        <p:txBody>
          <a:bodyPr wrap="none" rtlCol="0">
            <a:spAutoFit/>
          </a:bodyPr>
          <a:lstStyle/>
          <a:p>
            <a:r>
              <a:rPr lang="it-IT" sz="1200" dirty="0">
                <a:solidFill>
                  <a:schemeClr val="bg1"/>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380481" y="6573305"/>
            <a:ext cx="617477" cy="261610"/>
          </a:xfrm>
          <a:prstGeom prst="rect">
            <a:avLst/>
          </a:prstGeom>
          <a:noFill/>
        </p:spPr>
        <p:txBody>
          <a:bodyPr wrap="none" rtlCol="0">
            <a:spAutoFit/>
          </a:bodyPr>
          <a:lstStyle/>
          <a:p>
            <a:r>
              <a:rPr lang="it-IT" sz="1100" dirty="0">
                <a:solidFill>
                  <a:schemeClr val="bg1"/>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2"/>
          <a:srcRect b="34226"/>
          <a:stretch/>
        </p:blipFill>
        <p:spPr>
          <a:xfrm>
            <a:off x="11550015" y="66031"/>
            <a:ext cx="447943" cy="379668"/>
          </a:xfrm>
          <a:prstGeom prst="rect">
            <a:avLst/>
          </a:prstGeom>
        </p:spPr>
      </p:pic>
      <p:sp>
        <p:nvSpPr>
          <p:cNvPr id="3" name="Rettangolo con angoli arrotondati 2">
            <a:extLst>
              <a:ext uri="{FF2B5EF4-FFF2-40B4-BE49-F238E27FC236}">
                <a16:creationId xmlns:a16="http://schemas.microsoft.com/office/drawing/2014/main" id="{2604E501-3F76-B0D6-717F-9EAFBBC7D4D8}"/>
              </a:ext>
            </a:extLst>
          </p:cNvPr>
          <p:cNvSpPr/>
          <p:nvPr/>
        </p:nvSpPr>
        <p:spPr>
          <a:xfrm>
            <a:off x="4494150" y="136332"/>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3</a:t>
            </a:r>
          </a:p>
        </p:txBody>
      </p:sp>
      <p:sp>
        <p:nvSpPr>
          <p:cNvPr id="4" name="CasellaDiTesto 3">
            <a:extLst>
              <a:ext uri="{FF2B5EF4-FFF2-40B4-BE49-F238E27FC236}">
                <a16:creationId xmlns:a16="http://schemas.microsoft.com/office/drawing/2014/main" id="{F9410409-277A-2CF6-458F-20B51B235904}"/>
              </a:ext>
            </a:extLst>
          </p:cNvPr>
          <p:cNvSpPr txBox="1"/>
          <p:nvPr/>
        </p:nvSpPr>
        <p:spPr>
          <a:xfrm>
            <a:off x="369395" y="745123"/>
            <a:ext cx="11628562" cy="646331"/>
          </a:xfrm>
          <a:prstGeom prst="rect">
            <a:avLst/>
          </a:prstGeom>
          <a:noFill/>
        </p:spPr>
        <p:txBody>
          <a:bodyPr wrap="square" rtlCol="0">
            <a:spAutoFit/>
          </a:bodyPr>
          <a:lstStyle/>
          <a:p>
            <a:pPr marL="228600" indent="-228600">
              <a:buFont typeface="+mj-lt"/>
              <a:buAutoNum type="arabicPeriod"/>
            </a:pPr>
            <a:r>
              <a:rPr lang="it-IT" sz="1200" b="1" i="0" u="none" strike="noStrike" dirty="0">
                <a:solidFill>
                  <a:srgbClr val="000000"/>
                </a:solidFill>
                <a:effectLst/>
              </a:rPr>
              <a:t>Loading Data into Hadoop HDFS</a:t>
            </a:r>
          </a:p>
          <a:p>
            <a:pPr marL="228600" indent="-228600">
              <a:buFont typeface="+mj-lt"/>
              <a:buAutoNum type="arabicPeriod"/>
            </a:pPr>
            <a:endParaRPr lang="it-IT" sz="1200" dirty="0"/>
          </a:p>
          <a:p>
            <a:pPr marL="222250"/>
            <a:r>
              <a:rPr lang="it-IT" sz="1200" dirty="0"/>
              <a:t>The project began by loading the dataset into Hadoop HDFS to ensure scalability and efficient data distribution across a machine cluster in a Big Data context.</a:t>
            </a:r>
            <a:endParaRPr lang="en-GB" sz="1200" dirty="0"/>
          </a:p>
        </p:txBody>
      </p:sp>
      <p:sp>
        <p:nvSpPr>
          <p:cNvPr id="7" name="CasellaDiTesto 6">
            <a:extLst>
              <a:ext uri="{FF2B5EF4-FFF2-40B4-BE49-F238E27FC236}">
                <a16:creationId xmlns:a16="http://schemas.microsoft.com/office/drawing/2014/main" id="{2CB1A568-6A38-BD9F-F89B-CC3DCA2F752B}"/>
              </a:ext>
            </a:extLst>
          </p:cNvPr>
          <p:cNvSpPr txBox="1"/>
          <p:nvPr/>
        </p:nvSpPr>
        <p:spPr>
          <a:xfrm>
            <a:off x="491514" y="1598467"/>
            <a:ext cx="11208971" cy="1015663"/>
          </a:xfrm>
          <a:prstGeom prst="rect">
            <a:avLst/>
          </a:prstGeom>
          <a:noFill/>
        </p:spPr>
        <p:txBody>
          <a:bodyPr wrap="square" rtlCol="0">
            <a:spAutoFit/>
          </a:bodyPr>
          <a:lstStyle/>
          <a:p>
            <a:pPr marL="628650" lvl="1" indent="-171450">
              <a:buFont typeface="Arial" panose="020B0604020202020204" pitchFamily="34" charset="0"/>
              <a:buChar char="•"/>
            </a:pPr>
            <a:r>
              <a:rPr lang="en-GB" sz="1200" dirty="0"/>
              <a:t>Load the  titles.csv into HDFS</a:t>
            </a:r>
          </a:p>
          <a:p>
            <a:pPr marL="180975" algn="ctr"/>
            <a:r>
              <a:rPr lang="en-GB" sz="1200" i="1" dirty="0"/>
              <a:t>hadoop fs -put /home/datascience/titles.csv /user/datascience/datasets/</a:t>
            </a:r>
          </a:p>
          <a:p>
            <a:r>
              <a:rPr lang="en-GB" sz="1200" dirty="0"/>
              <a:t>							</a:t>
            </a:r>
          </a:p>
          <a:p>
            <a:pPr marL="628650" lvl="1" indent="-171450">
              <a:buFont typeface="Arial" panose="020B0604020202020204" pitchFamily="34" charset="0"/>
              <a:buChar char="•"/>
            </a:pPr>
            <a:r>
              <a:rPr lang="en-GB" sz="1200" dirty="0"/>
              <a:t>Load the file credits.csv into HDFS</a:t>
            </a:r>
            <a:endParaRPr lang="en-GB" sz="1200" i="1" dirty="0"/>
          </a:p>
          <a:p>
            <a:pPr marL="180975" algn="ctr"/>
            <a:r>
              <a:rPr lang="en-GB" sz="1200" i="1" dirty="0"/>
              <a:t>hadoop fs -put /home/datascience/credits.csv /user/datascience/datasets/</a:t>
            </a:r>
          </a:p>
        </p:txBody>
      </p:sp>
      <p:sp>
        <p:nvSpPr>
          <p:cNvPr id="8" name="CasellaDiTesto 7">
            <a:extLst>
              <a:ext uri="{FF2B5EF4-FFF2-40B4-BE49-F238E27FC236}">
                <a16:creationId xmlns:a16="http://schemas.microsoft.com/office/drawing/2014/main" id="{F6362723-473D-9B50-2543-04651E951E96}"/>
              </a:ext>
            </a:extLst>
          </p:cNvPr>
          <p:cNvSpPr txBox="1"/>
          <p:nvPr/>
        </p:nvSpPr>
        <p:spPr>
          <a:xfrm>
            <a:off x="365183" y="2614130"/>
            <a:ext cx="11408803" cy="830997"/>
          </a:xfrm>
          <a:prstGeom prst="rect">
            <a:avLst/>
          </a:prstGeom>
          <a:noFill/>
        </p:spPr>
        <p:txBody>
          <a:bodyPr wrap="square" rtlCol="0">
            <a:spAutoFit/>
          </a:bodyPr>
          <a:lstStyle/>
          <a:p>
            <a:pPr marL="228600" indent="-228600">
              <a:buFont typeface="+mj-lt"/>
              <a:buAutoNum type="arabicPeriod" startAt="2"/>
            </a:pPr>
            <a:r>
              <a:rPr lang="it-IT" sz="1200" b="1" i="0" u="none" strike="noStrike" dirty="0">
                <a:solidFill>
                  <a:srgbClr val="000000"/>
                </a:solidFill>
                <a:effectLst/>
                <a:latin typeface="-webkit-standard"/>
              </a:rPr>
              <a:t>Creating the Spark Session</a:t>
            </a:r>
          </a:p>
          <a:p>
            <a:pPr marL="228600" indent="-228600">
              <a:buFont typeface="+mj-lt"/>
              <a:buAutoNum type="arabicPeriod" startAt="2"/>
            </a:pPr>
            <a:endParaRPr lang="it-IT" sz="1200" b="1" dirty="0"/>
          </a:p>
          <a:p>
            <a:pPr marL="222250"/>
            <a:r>
              <a:rPr lang="it-IT" sz="1200" dirty="0"/>
              <a:t>The next step is to create a Spark session to connect to HDFS and retrieve the datasets. This is crucial for conducting data analysis in a distributed and scalable environment typical of Big Data contexts.</a:t>
            </a:r>
            <a:endParaRPr lang="en-GB" dirty="0"/>
          </a:p>
        </p:txBody>
      </p:sp>
      <p:pic>
        <p:nvPicPr>
          <p:cNvPr id="13" name="Immagine 12" descr="Immagine che contiene testo, Carattere&#10;&#10;Descrizione generata automaticamente">
            <a:extLst>
              <a:ext uri="{FF2B5EF4-FFF2-40B4-BE49-F238E27FC236}">
                <a16:creationId xmlns:a16="http://schemas.microsoft.com/office/drawing/2014/main" id="{4D16FC78-6A3C-6BE7-78A9-A05B84468FA8}"/>
              </a:ext>
            </a:extLst>
          </p:cNvPr>
          <p:cNvPicPr>
            <a:picLocks noChangeAspect="1"/>
          </p:cNvPicPr>
          <p:nvPr/>
        </p:nvPicPr>
        <p:blipFill>
          <a:blip r:embed="rId3"/>
          <a:stretch>
            <a:fillRect/>
          </a:stretch>
        </p:blipFill>
        <p:spPr>
          <a:xfrm>
            <a:off x="2962137" y="3662500"/>
            <a:ext cx="5756511" cy="789464"/>
          </a:xfrm>
          <a:prstGeom prst="rect">
            <a:avLst/>
          </a:prstGeom>
        </p:spPr>
      </p:pic>
      <p:sp>
        <p:nvSpPr>
          <p:cNvPr id="15" name="CasellaDiTesto 14">
            <a:extLst>
              <a:ext uri="{FF2B5EF4-FFF2-40B4-BE49-F238E27FC236}">
                <a16:creationId xmlns:a16="http://schemas.microsoft.com/office/drawing/2014/main" id="{86F4A7BC-BC66-4A62-5A27-901C3669B331}"/>
              </a:ext>
            </a:extLst>
          </p:cNvPr>
          <p:cNvSpPr txBox="1"/>
          <p:nvPr/>
        </p:nvSpPr>
        <p:spPr>
          <a:xfrm>
            <a:off x="365183" y="4669337"/>
            <a:ext cx="10950420" cy="646331"/>
          </a:xfrm>
          <a:prstGeom prst="rect">
            <a:avLst/>
          </a:prstGeom>
          <a:noFill/>
        </p:spPr>
        <p:txBody>
          <a:bodyPr wrap="square" rtlCol="0">
            <a:spAutoFit/>
          </a:bodyPr>
          <a:lstStyle/>
          <a:p>
            <a:pPr marL="228600" indent="-228600">
              <a:buFont typeface="+mj-lt"/>
              <a:buAutoNum type="arabicPeriod" startAt="3"/>
            </a:pPr>
            <a:r>
              <a:rPr lang="it-IT" sz="1200" b="1" i="0" u="none" strike="noStrike" dirty="0">
                <a:solidFill>
                  <a:srgbClr val="000000"/>
                </a:solidFill>
                <a:effectLst/>
                <a:latin typeface="-webkit-standard"/>
              </a:rPr>
              <a:t>Reading Files from HDFS</a:t>
            </a:r>
          </a:p>
          <a:p>
            <a:pPr marL="228600" indent="-228600">
              <a:buFont typeface="+mj-lt"/>
              <a:buAutoNum type="arabicPeriod" startAt="3"/>
            </a:pPr>
            <a:endParaRPr lang="it-IT" sz="1200" b="1" dirty="0"/>
          </a:p>
          <a:p>
            <a:pPr marL="222250"/>
            <a:r>
              <a:rPr lang="it-IT" sz="1200" b="0" i="0" u="none" strike="noStrike" dirty="0">
                <a:solidFill>
                  <a:srgbClr val="000000"/>
                </a:solidFill>
                <a:effectLst/>
                <a:latin typeface="-webkit-standard"/>
              </a:rPr>
              <a:t>Once the Spark session is created, we specify the paths of the CSV files on HDFS and import the data into Spark </a:t>
            </a:r>
            <a:r>
              <a:rPr lang="it-IT" sz="1200" b="0" i="0" u="none" strike="noStrike" dirty="0" err="1">
                <a:solidFill>
                  <a:srgbClr val="000000"/>
                </a:solidFill>
                <a:effectLst/>
                <a:latin typeface="-webkit-standard"/>
              </a:rPr>
              <a:t>DataFrames</a:t>
            </a:r>
            <a:r>
              <a:rPr lang="it-IT" sz="1200" b="0" i="0" u="none" strike="noStrike" dirty="0">
                <a:solidFill>
                  <a:srgbClr val="000000"/>
                </a:solidFill>
                <a:effectLst/>
                <a:latin typeface="-webkit-standard"/>
              </a:rPr>
              <a:t> to start our analysis</a:t>
            </a:r>
            <a:r>
              <a:rPr lang="it-IT" sz="1200" dirty="0"/>
              <a:t>.</a:t>
            </a:r>
            <a:endParaRPr lang="en-GB" sz="1200" dirty="0"/>
          </a:p>
        </p:txBody>
      </p:sp>
      <p:pic>
        <p:nvPicPr>
          <p:cNvPr id="19" name="Immagine 18" descr="Immagine che contiene testo, Carattere, schermata&#10;&#10;Descrizione generata automaticamente">
            <a:extLst>
              <a:ext uri="{FF2B5EF4-FFF2-40B4-BE49-F238E27FC236}">
                <a16:creationId xmlns:a16="http://schemas.microsoft.com/office/drawing/2014/main" id="{06B11779-D129-4F17-4FC2-0B5D51230445}"/>
              </a:ext>
            </a:extLst>
          </p:cNvPr>
          <p:cNvPicPr>
            <a:picLocks noChangeAspect="1"/>
          </p:cNvPicPr>
          <p:nvPr/>
        </p:nvPicPr>
        <p:blipFill>
          <a:blip r:embed="rId4"/>
          <a:stretch>
            <a:fillRect/>
          </a:stretch>
        </p:blipFill>
        <p:spPr>
          <a:xfrm>
            <a:off x="3495942" y="5547389"/>
            <a:ext cx="5147284" cy="693390"/>
          </a:xfrm>
          <a:prstGeom prst="rect">
            <a:avLst/>
          </a:prstGeom>
        </p:spPr>
      </p:pic>
    </p:spTree>
    <p:extLst>
      <p:ext uri="{BB962C8B-B14F-4D97-AF65-F5344CB8AC3E}">
        <p14:creationId xmlns:p14="http://schemas.microsoft.com/office/powerpoint/2010/main" val="1379603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par>
                                <p:cTn id="24" presetID="9"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dissolv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0A1235-58F5-46A0-AC31-E4750A7AFC71}"/>
              </a:ext>
            </a:extLst>
          </p:cNvPr>
          <p:cNvSpPr>
            <a:spLocks noGrp="1"/>
          </p:cNvSpPr>
          <p:nvPr>
            <p:ph type="title"/>
          </p:nvPr>
        </p:nvSpPr>
        <p:spPr>
          <a:xfrm>
            <a:off x="0" y="0"/>
            <a:ext cx="12192000" cy="511730"/>
          </a:xfrm>
          <a:solidFill>
            <a:schemeClr val="tx1">
              <a:lumMod val="95000"/>
              <a:lumOff val="5000"/>
            </a:schemeClr>
          </a:solidFill>
        </p:spPr>
        <p:txBody>
          <a:bodyPr>
            <a:normAutofit/>
          </a:bodyPr>
          <a:lstStyle/>
          <a:p>
            <a:pPr algn="ctr"/>
            <a:r>
              <a:rPr lang="it-IT" sz="1800" dirty="0">
                <a:solidFill>
                  <a:schemeClr val="bg1"/>
                </a:solidFill>
                <a:latin typeface="+mn-lt"/>
                <a:cs typeface="Times New Roman" panose="02020603050405020304" pitchFamily="18" charset="0"/>
              </a:rPr>
              <a:t>HYPOTHESES AND EVALUATION METRICS</a:t>
            </a:r>
            <a:endParaRPr lang="it-IT" sz="3200" dirty="0">
              <a:solidFill>
                <a:schemeClr val="bg1"/>
              </a:solidFill>
              <a:latin typeface="Times New Roman" panose="02020603050405020304" pitchFamily="18" charset="0"/>
              <a:cs typeface="Times New Roman" panose="02020603050405020304" pitchFamily="18" charset="0"/>
            </a:endParaRPr>
          </a:p>
        </p:txBody>
      </p:sp>
      <p:sp>
        <p:nvSpPr>
          <p:cNvPr id="5" name="Titolo 1">
            <a:extLst>
              <a:ext uri="{FF2B5EF4-FFF2-40B4-BE49-F238E27FC236}">
                <a16:creationId xmlns:a16="http://schemas.microsoft.com/office/drawing/2014/main" id="{4ADD055E-1DF4-41F2-AA58-B562D0014A3D}"/>
              </a:ext>
            </a:extLst>
          </p:cNvPr>
          <p:cNvSpPr txBox="1">
            <a:spLocks/>
          </p:cNvSpPr>
          <p:nvPr/>
        </p:nvSpPr>
        <p:spPr>
          <a:xfrm>
            <a:off x="0" y="6550223"/>
            <a:ext cx="12192000" cy="307777"/>
          </a:xfrm>
          <a:prstGeom prst="rect">
            <a:avLst/>
          </a:prstGeom>
          <a:solidFill>
            <a:schemeClr val="tx1">
              <a:lumMod val="95000"/>
              <a:lumOff val="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200" dirty="0">
                <a:solidFill>
                  <a:schemeClr val="bg1"/>
                </a:solidFill>
              </a:rPr>
              <a:t>Academic Year 2023/2024</a:t>
            </a:r>
          </a:p>
        </p:txBody>
      </p:sp>
      <p:sp>
        <p:nvSpPr>
          <p:cNvPr id="12" name="CasellaDiTesto 11">
            <a:extLst>
              <a:ext uri="{FF2B5EF4-FFF2-40B4-BE49-F238E27FC236}">
                <a16:creationId xmlns:a16="http://schemas.microsoft.com/office/drawing/2014/main" id="{49A405EB-D83D-EE48-97BC-653C6F55EA29}"/>
              </a:ext>
            </a:extLst>
          </p:cNvPr>
          <p:cNvSpPr txBox="1"/>
          <p:nvPr/>
        </p:nvSpPr>
        <p:spPr>
          <a:xfrm>
            <a:off x="103833" y="6550222"/>
            <a:ext cx="1111523" cy="276999"/>
          </a:xfrm>
          <a:prstGeom prst="rect">
            <a:avLst/>
          </a:prstGeom>
          <a:noFill/>
        </p:spPr>
        <p:txBody>
          <a:bodyPr wrap="none" rtlCol="0">
            <a:spAutoFit/>
          </a:bodyPr>
          <a:lstStyle/>
          <a:p>
            <a:r>
              <a:rPr lang="it-IT" sz="1200" dirty="0">
                <a:solidFill>
                  <a:schemeClr val="bg1"/>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380481" y="6573305"/>
            <a:ext cx="617477" cy="261610"/>
          </a:xfrm>
          <a:prstGeom prst="rect">
            <a:avLst/>
          </a:prstGeom>
          <a:noFill/>
        </p:spPr>
        <p:txBody>
          <a:bodyPr wrap="none" rtlCol="0">
            <a:spAutoFit/>
          </a:bodyPr>
          <a:lstStyle/>
          <a:p>
            <a:r>
              <a:rPr lang="it-IT" sz="1100" dirty="0">
                <a:solidFill>
                  <a:schemeClr val="bg1"/>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2"/>
          <a:srcRect b="34226"/>
          <a:stretch/>
        </p:blipFill>
        <p:spPr>
          <a:xfrm>
            <a:off x="11550015" y="66031"/>
            <a:ext cx="447943" cy="379668"/>
          </a:xfrm>
          <a:prstGeom prst="rect">
            <a:avLst/>
          </a:prstGeom>
        </p:spPr>
      </p:pic>
      <p:sp>
        <p:nvSpPr>
          <p:cNvPr id="3" name="Rettangolo con angoli arrotondati 2">
            <a:extLst>
              <a:ext uri="{FF2B5EF4-FFF2-40B4-BE49-F238E27FC236}">
                <a16:creationId xmlns:a16="http://schemas.microsoft.com/office/drawing/2014/main" id="{042F1040-ACEF-43B8-0725-EDF7E258782E}"/>
              </a:ext>
            </a:extLst>
          </p:cNvPr>
          <p:cNvSpPr/>
          <p:nvPr/>
        </p:nvSpPr>
        <p:spPr>
          <a:xfrm>
            <a:off x="3670845" y="136332"/>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3</a:t>
            </a:r>
          </a:p>
        </p:txBody>
      </p:sp>
      <p:sp>
        <p:nvSpPr>
          <p:cNvPr id="4" name="CasellaDiTesto 3">
            <a:extLst>
              <a:ext uri="{FF2B5EF4-FFF2-40B4-BE49-F238E27FC236}">
                <a16:creationId xmlns:a16="http://schemas.microsoft.com/office/drawing/2014/main" id="{1374B4EC-B750-A87C-0ED8-58CF49C88F95}"/>
              </a:ext>
            </a:extLst>
          </p:cNvPr>
          <p:cNvSpPr txBox="1"/>
          <p:nvPr/>
        </p:nvSpPr>
        <p:spPr>
          <a:xfrm>
            <a:off x="440593" y="743728"/>
            <a:ext cx="11434496" cy="2677656"/>
          </a:xfrm>
          <a:prstGeom prst="rect">
            <a:avLst/>
          </a:prstGeom>
          <a:noFill/>
        </p:spPr>
        <p:txBody>
          <a:bodyPr wrap="square" rtlCol="0">
            <a:spAutoFit/>
          </a:bodyPr>
          <a:lstStyle/>
          <a:p>
            <a:pPr algn="l"/>
            <a:r>
              <a:rPr lang="it-IT" sz="1200" b="1" i="0" dirty="0">
                <a:solidFill>
                  <a:srgbClr val="000000"/>
                </a:solidFill>
                <a:effectLst/>
              </a:rPr>
              <a:t>Hypotheses </a:t>
            </a:r>
          </a:p>
          <a:p>
            <a:pPr algn="l"/>
            <a:endParaRPr lang="it-IT" sz="1200" b="1" i="0" dirty="0">
              <a:solidFill>
                <a:srgbClr val="000000"/>
              </a:solidFill>
              <a:effectLst/>
            </a:endParaRPr>
          </a:p>
          <a:p>
            <a:pPr algn="l"/>
            <a:r>
              <a:rPr lang="it-IT" sz="1200" b="0" i="0" u="none" strike="noStrike" dirty="0">
                <a:solidFill>
                  <a:srgbClr val="000000"/>
                </a:solidFill>
                <a:effectLst/>
                <a:latin typeface="-webkit-standard"/>
              </a:rPr>
              <a:t>Our analysis will be conducted by testing and trying to refute the following hypothese</a:t>
            </a:r>
          </a:p>
          <a:p>
            <a:pPr algn="l"/>
            <a:endParaRPr lang="it-IT" sz="1200" b="0" i="0" dirty="0">
              <a:solidFill>
                <a:srgbClr val="000000"/>
              </a:solidFill>
              <a:effectLst/>
            </a:endParaRPr>
          </a:p>
          <a:p>
            <a:pPr marL="446088" indent="-168275" algn="l">
              <a:buFont typeface="Arial" panose="020B0604020202020204" pitchFamily="34" charset="0"/>
              <a:buChar char="•"/>
            </a:pPr>
            <a:r>
              <a:rPr lang="it-IT" sz="1200" b="1" dirty="0"/>
              <a:t>H1</a:t>
            </a:r>
            <a:r>
              <a:rPr lang="it-IT" sz="1200" dirty="0"/>
              <a:t>: Movies with a longer runtime tend to have higher scores.</a:t>
            </a:r>
          </a:p>
          <a:p>
            <a:pPr marL="446088" indent="-168275" algn="l">
              <a:buFont typeface="Arial" panose="020B0604020202020204" pitchFamily="34" charset="0"/>
              <a:buChar char="•"/>
            </a:pPr>
            <a:r>
              <a:rPr lang="it-IT" sz="1200" b="1" dirty="0"/>
              <a:t>H2</a:t>
            </a:r>
            <a:r>
              <a:rPr lang="it-IT" sz="1200" dirty="0"/>
              <a:t>: Movies with a larger cast are generally more highly rated.</a:t>
            </a:r>
          </a:p>
          <a:p>
            <a:pPr marL="446088" indent="-168275" algn="l">
              <a:buFont typeface="Arial" panose="020B0604020202020204" pitchFamily="34" charset="0"/>
              <a:buChar char="•"/>
            </a:pPr>
            <a:r>
              <a:rPr lang="it-IT" sz="1200" b="1" dirty="0"/>
              <a:t>H3</a:t>
            </a:r>
            <a:r>
              <a:rPr lang="it-IT" sz="1200" dirty="0"/>
              <a:t>: Movies that include specific genres (e.g., action or drama) perform better in terms of scores.</a:t>
            </a:r>
          </a:p>
          <a:p>
            <a:pPr marL="446088" indent="-168275" algn="l">
              <a:buFont typeface="Arial" panose="020B0604020202020204" pitchFamily="34" charset="0"/>
              <a:buChar char="•"/>
            </a:pPr>
            <a:r>
              <a:rPr lang="it-IT" sz="1200" b="1" dirty="0"/>
              <a:t>H4</a:t>
            </a:r>
            <a:r>
              <a:rPr lang="it-IT" sz="1200" dirty="0"/>
              <a:t>: Movies with more restrictive age certifications have higher scores.</a:t>
            </a:r>
          </a:p>
          <a:p>
            <a:pPr marL="446088" indent="-168275" algn="l">
              <a:buFont typeface="Arial" panose="020B0604020202020204" pitchFamily="34" charset="0"/>
              <a:buChar char="•"/>
            </a:pPr>
            <a:r>
              <a:rPr lang="it-IT" sz="1200" b="1" dirty="0"/>
              <a:t>H5</a:t>
            </a:r>
            <a:r>
              <a:rPr lang="it-IT" sz="1200" dirty="0"/>
              <a:t>: Movies produced in more countries tend to have higher scores.</a:t>
            </a:r>
          </a:p>
          <a:p>
            <a:pPr marL="446088" indent="-168275" algn="l">
              <a:buFont typeface="Arial" panose="020B0604020202020204" pitchFamily="34" charset="0"/>
              <a:buChar char="•"/>
            </a:pPr>
            <a:r>
              <a:rPr lang="it-IT" sz="1200" b="1" dirty="0"/>
              <a:t>H6</a:t>
            </a:r>
            <a:r>
              <a:rPr lang="it-IT" sz="1200" dirty="0"/>
              <a:t>: Newer movies have different rating trends compared to older movies, with possible annual variations.</a:t>
            </a:r>
          </a:p>
          <a:p>
            <a:pPr marL="446088" indent="-168275" algn="l">
              <a:buFont typeface="Arial" panose="020B0604020202020204" pitchFamily="34" charset="0"/>
              <a:buChar char="•"/>
            </a:pPr>
            <a:r>
              <a:rPr lang="it-IT" sz="1200" b="1" dirty="0"/>
              <a:t>H7: </a:t>
            </a:r>
            <a:r>
              <a:rPr lang="it-IT" sz="1200" dirty="0"/>
              <a:t>The presence of certain keywords in Netflix movie titles is positively correlated with the success of the movie.</a:t>
            </a:r>
          </a:p>
          <a:p>
            <a:pPr marL="446088" indent="-168275" algn="l">
              <a:buFont typeface="Arial" panose="020B0604020202020204" pitchFamily="34" charset="0"/>
              <a:buChar char="•"/>
            </a:pPr>
            <a:r>
              <a:rPr lang="it-IT" sz="1200" b="1" dirty="0"/>
              <a:t>H8</a:t>
            </a:r>
            <a:r>
              <a:rPr lang="it-IT" sz="1200" dirty="0"/>
              <a:t>: The characteristics of a movie (runtime, genre, age certification, number of actors, IMDb score, popularity on TMDB, etc.) can be used to predict whether a movie will be successful or not.</a:t>
            </a:r>
            <a:endParaRPr lang="it-IT" sz="1200" b="0" i="0" dirty="0">
              <a:solidFill>
                <a:srgbClr val="000000"/>
              </a:solidFill>
              <a:effectLst/>
            </a:endParaRPr>
          </a:p>
          <a:p>
            <a:pPr algn="l"/>
            <a:endParaRPr lang="it-IT" sz="1200" b="0" i="0" dirty="0">
              <a:solidFill>
                <a:srgbClr val="000000"/>
              </a:solidFill>
              <a:effectLst/>
            </a:endParaRPr>
          </a:p>
        </p:txBody>
      </p:sp>
      <p:sp>
        <p:nvSpPr>
          <p:cNvPr id="6" name="CasellaDiTesto 5">
            <a:extLst>
              <a:ext uri="{FF2B5EF4-FFF2-40B4-BE49-F238E27FC236}">
                <a16:creationId xmlns:a16="http://schemas.microsoft.com/office/drawing/2014/main" id="{BC057065-3F65-CE37-2C5C-4E2987513A50}"/>
              </a:ext>
            </a:extLst>
          </p:cNvPr>
          <p:cNvSpPr txBox="1"/>
          <p:nvPr/>
        </p:nvSpPr>
        <p:spPr>
          <a:xfrm>
            <a:off x="440593" y="3422443"/>
            <a:ext cx="11109422" cy="2677656"/>
          </a:xfrm>
          <a:prstGeom prst="rect">
            <a:avLst/>
          </a:prstGeom>
          <a:noFill/>
        </p:spPr>
        <p:txBody>
          <a:bodyPr wrap="square" rtlCol="0">
            <a:spAutoFit/>
          </a:bodyPr>
          <a:lstStyle/>
          <a:p>
            <a:pPr algn="l"/>
            <a:r>
              <a:rPr lang="it-IT" sz="1200" b="1" i="0" u="none" strike="noStrike" dirty="0">
                <a:solidFill>
                  <a:srgbClr val="000000"/>
                </a:solidFill>
                <a:effectLst/>
              </a:rPr>
              <a:t>Metrics</a:t>
            </a:r>
          </a:p>
          <a:p>
            <a:pPr algn="l"/>
            <a:endParaRPr lang="it-IT" sz="1200" b="0" i="0" u="none" strike="noStrike" dirty="0">
              <a:solidFill>
                <a:srgbClr val="000000"/>
              </a:solidFill>
              <a:effectLst/>
            </a:endParaRPr>
          </a:p>
          <a:p>
            <a:pPr algn="l"/>
            <a:r>
              <a:rPr lang="it-IT" sz="1200" b="0" i="0" u="none" strike="noStrike" dirty="0">
                <a:solidFill>
                  <a:srgbClr val="000000"/>
                </a:solidFill>
                <a:effectLst/>
              </a:rPr>
              <a:t>To prove or refute our hypotheses, we propose the following metrics:</a:t>
            </a:r>
          </a:p>
          <a:p>
            <a:pPr algn="l"/>
            <a:endParaRPr lang="it-IT" sz="1200" b="0" i="0" dirty="0">
              <a:solidFill>
                <a:srgbClr val="000000"/>
              </a:solidFill>
              <a:effectLst/>
            </a:endParaRPr>
          </a:p>
          <a:p>
            <a:pPr marL="446088" indent="-168275" algn="l">
              <a:buFont typeface="Arial" panose="020B0604020202020204" pitchFamily="34" charset="0"/>
              <a:buChar char="•"/>
            </a:pPr>
            <a:r>
              <a:rPr lang="it-IT" sz="1200" b="1" dirty="0"/>
              <a:t>Runtime</a:t>
            </a:r>
            <a:r>
              <a:rPr lang="it-IT" sz="1200" dirty="0"/>
              <a:t>: The duration of a movie in minutes. This metric is related to H1.</a:t>
            </a:r>
          </a:p>
          <a:p>
            <a:pPr marL="446088" indent="-168275" algn="l">
              <a:buFont typeface="Arial" panose="020B0604020202020204" pitchFamily="34" charset="0"/>
              <a:buChar char="•"/>
            </a:pPr>
            <a:r>
              <a:rPr lang="it-IT" sz="1200" b="1" dirty="0"/>
              <a:t>Average_Score</a:t>
            </a:r>
            <a:r>
              <a:rPr lang="it-IT" sz="1200" dirty="0"/>
              <a:t>: The average score of movies on IMDB and TMDB . It is linked to H1 and H4.</a:t>
            </a:r>
          </a:p>
          <a:p>
            <a:pPr marL="446088" indent="-168275" algn="l">
              <a:buFont typeface="Arial" panose="020B0604020202020204" pitchFamily="34" charset="0"/>
              <a:buChar char="•"/>
            </a:pPr>
            <a:r>
              <a:rPr lang="it-IT" sz="1200" b="1" dirty="0"/>
              <a:t>Cast_size</a:t>
            </a:r>
            <a:r>
              <a:rPr lang="it-IT" sz="1200" dirty="0"/>
              <a:t>: The number of main actors in a movie. It is linked to H2.</a:t>
            </a:r>
          </a:p>
          <a:p>
            <a:pPr marL="446088" indent="-168275" algn="l">
              <a:buFont typeface="Arial" panose="020B0604020202020204" pitchFamily="34" charset="0"/>
              <a:buChar char="•"/>
            </a:pPr>
            <a:r>
              <a:rPr lang="it-IT" sz="1200" b="1" dirty="0"/>
              <a:t>TMDB_Popularity</a:t>
            </a:r>
            <a:r>
              <a:rPr lang="it-IT" sz="1200" dirty="0"/>
              <a:t>: The measure of a movie's popularity on TMDB. It is linked to H2, H3, H5, and H6.</a:t>
            </a:r>
          </a:p>
          <a:p>
            <a:pPr marL="446088" indent="-168275" algn="l">
              <a:buFont typeface="Arial" panose="020B0604020202020204" pitchFamily="34" charset="0"/>
              <a:buChar char="•"/>
            </a:pPr>
            <a:r>
              <a:rPr lang="it-IT" sz="1200" b="1" dirty="0"/>
              <a:t>Genre</a:t>
            </a:r>
            <a:r>
              <a:rPr lang="it-IT" sz="1200" dirty="0"/>
              <a:t>: The genre or genres associated with a movie (action, drama, etc.). It is linked to H3.</a:t>
            </a:r>
          </a:p>
          <a:p>
            <a:pPr marL="446088" indent="-168275" algn="l">
              <a:buFont typeface="Arial" panose="020B0604020202020204" pitchFamily="34" charset="0"/>
              <a:buChar char="•"/>
            </a:pPr>
            <a:r>
              <a:rPr lang="it-IT" sz="1200" b="1" dirty="0"/>
              <a:t>Age_Certification</a:t>
            </a:r>
            <a:r>
              <a:rPr lang="it-IT" sz="1200" dirty="0"/>
              <a:t>: The age rating (G, PG, PG-13, R, NC-17) of a movie. It is linked to H4.</a:t>
            </a:r>
          </a:p>
          <a:p>
            <a:pPr marL="446088" indent="-168275">
              <a:buFont typeface="Arial" panose="020B0604020202020204" pitchFamily="34" charset="0"/>
              <a:buChar char="•"/>
            </a:pPr>
            <a:r>
              <a:rPr lang="it-IT" sz="1200" b="1" dirty="0">
                <a:solidFill>
                  <a:srgbClr val="000000"/>
                </a:solidFill>
              </a:rPr>
              <a:t>N</a:t>
            </a:r>
            <a:r>
              <a:rPr lang="it-IT" sz="1200" b="1" i="0" dirty="0">
                <a:solidFill>
                  <a:srgbClr val="000000"/>
                </a:solidFill>
                <a:effectLst/>
              </a:rPr>
              <a:t>um_production_countries</a:t>
            </a:r>
            <a:r>
              <a:rPr lang="it-IT" sz="1200" dirty="0"/>
              <a:t>: The number of countries involved in the production of a movie. It is linked to H5.</a:t>
            </a:r>
          </a:p>
          <a:p>
            <a:pPr marL="446088" indent="-168275" algn="l">
              <a:buFont typeface="Arial" panose="020B0604020202020204" pitchFamily="34" charset="0"/>
              <a:buChar char="•"/>
            </a:pPr>
            <a:r>
              <a:rPr lang="it-IT" sz="1200" b="1" dirty="0"/>
              <a:t>Release_Year</a:t>
            </a:r>
            <a:r>
              <a:rPr lang="it-IT" sz="1200" dirty="0"/>
              <a:t>: The year a movie was released. It is linked to H6.</a:t>
            </a:r>
          </a:p>
          <a:p>
            <a:pPr marL="446088" indent="-168275" algn="l">
              <a:buFont typeface="Arial" panose="020B0604020202020204" pitchFamily="34" charset="0"/>
              <a:buChar char="•"/>
            </a:pPr>
            <a:r>
              <a:rPr lang="it-IT" sz="1200" b="1" dirty="0"/>
              <a:t>Count_word</a:t>
            </a:r>
            <a:r>
              <a:rPr lang="it-IT" sz="1200" dirty="0"/>
              <a:t>: Keywords identified in the titles of movies on Netflix. It is linked to H7.</a:t>
            </a:r>
          </a:p>
          <a:p>
            <a:pPr marL="446088" indent="-168275" algn="l">
              <a:buFont typeface="Arial" panose="020B0604020202020204" pitchFamily="34" charset="0"/>
              <a:buChar char="•"/>
            </a:pPr>
            <a:r>
              <a:rPr lang="it-IT" sz="1200" b="1" dirty="0"/>
              <a:t>Success</a:t>
            </a:r>
            <a:r>
              <a:rPr lang="it-IT" sz="1200" dirty="0"/>
              <a:t>: The success metric indicates whether a movie is considered successful or not. It is linked H8</a:t>
            </a:r>
            <a:endParaRPr lang="en-GB" dirty="0"/>
          </a:p>
        </p:txBody>
      </p:sp>
    </p:spTree>
    <p:extLst>
      <p:ext uri="{BB962C8B-B14F-4D97-AF65-F5344CB8AC3E}">
        <p14:creationId xmlns:p14="http://schemas.microsoft.com/office/powerpoint/2010/main" val="1243877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0A1235-58F5-46A0-AC31-E4750A7AFC71}"/>
              </a:ext>
            </a:extLst>
          </p:cNvPr>
          <p:cNvSpPr>
            <a:spLocks noGrp="1"/>
          </p:cNvSpPr>
          <p:nvPr>
            <p:ph type="title"/>
          </p:nvPr>
        </p:nvSpPr>
        <p:spPr>
          <a:xfrm>
            <a:off x="0" y="0"/>
            <a:ext cx="12192000" cy="511730"/>
          </a:xfrm>
          <a:solidFill>
            <a:schemeClr val="tx1">
              <a:lumMod val="95000"/>
              <a:lumOff val="5000"/>
            </a:schemeClr>
          </a:solidFill>
        </p:spPr>
        <p:txBody>
          <a:bodyPr>
            <a:normAutofit/>
          </a:bodyPr>
          <a:lstStyle/>
          <a:p>
            <a:pPr algn="ctr"/>
            <a:r>
              <a:rPr lang="it-IT" sz="1800" dirty="0">
                <a:solidFill>
                  <a:schemeClr val="bg1"/>
                </a:solidFill>
                <a:latin typeface="+mn-lt"/>
                <a:cs typeface="Times New Roman" panose="02020603050405020304" pitchFamily="18" charset="0"/>
              </a:rPr>
              <a:t>DATA PREPARATION</a:t>
            </a:r>
            <a:r>
              <a:rPr lang="it-IT" sz="1800" dirty="0">
                <a:solidFill>
                  <a:schemeClr val="bg1"/>
                </a:solidFill>
                <a:latin typeface="Times New Roman" panose="02020603050405020304" pitchFamily="18" charset="0"/>
                <a:cs typeface="Times New Roman" panose="02020603050405020304" pitchFamily="18" charset="0"/>
              </a:rPr>
              <a:t> </a:t>
            </a:r>
            <a:endParaRPr lang="it-IT" sz="3200" dirty="0">
              <a:solidFill>
                <a:schemeClr val="bg1"/>
              </a:solidFill>
              <a:latin typeface="Times New Roman" panose="02020603050405020304" pitchFamily="18" charset="0"/>
              <a:cs typeface="Times New Roman" panose="02020603050405020304" pitchFamily="18" charset="0"/>
            </a:endParaRPr>
          </a:p>
        </p:txBody>
      </p:sp>
      <p:sp>
        <p:nvSpPr>
          <p:cNvPr id="5" name="Titolo 1">
            <a:extLst>
              <a:ext uri="{FF2B5EF4-FFF2-40B4-BE49-F238E27FC236}">
                <a16:creationId xmlns:a16="http://schemas.microsoft.com/office/drawing/2014/main" id="{4ADD055E-1DF4-41F2-AA58-B562D0014A3D}"/>
              </a:ext>
            </a:extLst>
          </p:cNvPr>
          <p:cNvSpPr txBox="1">
            <a:spLocks/>
          </p:cNvSpPr>
          <p:nvPr/>
        </p:nvSpPr>
        <p:spPr>
          <a:xfrm>
            <a:off x="0" y="6550223"/>
            <a:ext cx="12192000" cy="307777"/>
          </a:xfrm>
          <a:prstGeom prst="rect">
            <a:avLst/>
          </a:prstGeom>
          <a:solidFill>
            <a:schemeClr val="tx1">
              <a:lumMod val="95000"/>
              <a:lumOff val="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200" dirty="0">
                <a:solidFill>
                  <a:schemeClr val="bg1"/>
                </a:solidFill>
              </a:rPr>
              <a:t>Academic Year 2023/2024</a:t>
            </a:r>
          </a:p>
        </p:txBody>
      </p:sp>
      <p:sp>
        <p:nvSpPr>
          <p:cNvPr id="12" name="CasellaDiTesto 11">
            <a:extLst>
              <a:ext uri="{FF2B5EF4-FFF2-40B4-BE49-F238E27FC236}">
                <a16:creationId xmlns:a16="http://schemas.microsoft.com/office/drawing/2014/main" id="{49A405EB-D83D-EE48-97BC-653C6F55EA29}"/>
              </a:ext>
            </a:extLst>
          </p:cNvPr>
          <p:cNvSpPr txBox="1"/>
          <p:nvPr/>
        </p:nvSpPr>
        <p:spPr>
          <a:xfrm>
            <a:off x="103833" y="6550222"/>
            <a:ext cx="1111523" cy="276999"/>
          </a:xfrm>
          <a:prstGeom prst="rect">
            <a:avLst/>
          </a:prstGeom>
          <a:noFill/>
        </p:spPr>
        <p:txBody>
          <a:bodyPr wrap="none" rtlCol="0">
            <a:spAutoFit/>
          </a:bodyPr>
          <a:lstStyle/>
          <a:p>
            <a:r>
              <a:rPr lang="it-IT" sz="1200" dirty="0">
                <a:solidFill>
                  <a:schemeClr val="bg1"/>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380481" y="6573305"/>
            <a:ext cx="617477" cy="261610"/>
          </a:xfrm>
          <a:prstGeom prst="rect">
            <a:avLst/>
          </a:prstGeom>
          <a:noFill/>
        </p:spPr>
        <p:txBody>
          <a:bodyPr wrap="none" rtlCol="0">
            <a:spAutoFit/>
          </a:bodyPr>
          <a:lstStyle/>
          <a:p>
            <a:r>
              <a:rPr lang="it-IT" sz="1100" dirty="0">
                <a:solidFill>
                  <a:schemeClr val="bg1"/>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2"/>
          <a:srcRect b="34226"/>
          <a:stretch/>
        </p:blipFill>
        <p:spPr>
          <a:xfrm>
            <a:off x="11550015" y="66031"/>
            <a:ext cx="447943" cy="379668"/>
          </a:xfrm>
          <a:prstGeom prst="rect">
            <a:avLst/>
          </a:prstGeom>
        </p:spPr>
      </p:pic>
      <p:sp>
        <p:nvSpPr>
          <p:cNvPr id="6" name="Rettangolo con angoli arrotondati 5">
            <a:extLst>
              <a:ext uri="{FF2B5EF4-FFF2-40B4-BE49-F238E27FC236}">
                <a16:creationId xmlns:a16="http://schemas.microsoft.com/office/drawing/2014/main" id="{B769A8C2-0F54-C590-D5A1-AC5CED76B720}"/>
              </a:ext>
            </a:extLst>
          </p:cNvPr>
          <p:cNvSpPr/>
          <p:nvPr/>
        </p:nvSpPr>
        <p:spPr>
          <a:xfrm>
            <a:off x="4700303" y="118869"/>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3</a:t>
            </a:r>
          </a:p>
        </p:txBody>
      </p:sp>
      <p:sp>
        <p:nvSpPr>
          <p:cNvPr id="7" name="CasellaDiTesto 6">
            <a:extLst>
              <a:ext uri="{FF2B5EF4-FFF2-40B4-BE49-F238E27FC236}">
                <a16:creationId xmlns:a16="http://schemas.microsoft.com/office/drawing/2014/main" id="{03CB872B-C26D-BEED-F11C-1FA997AD1CC1}"/>
              </a:ext>
            </a:extLst>
          </p:cNvPr>
          <p:cNvSpPr txBox="1"/>
          <p:nvPr/>
        </p:nvSpPr>
        <p:spPr>
          <a:xfrm>
            <a:off x="247004" y="732878"/>
            <a:ext cx="11616453" cy="600164"/>
          </a:xfrm>
          <a:prstGeom prst="rect">
            <a:avLst/>
          </a:prstGeom>
          <a:noFill/>
        </p:spPr>
        <p:txBody>
          <a:bodyPr wrap="square" rtlCol="0">
            <a:spAutoFit/>
          </a:bodyPr>
          <a:lstStyle/>
          <a:p>
            <a:r>
              <a:rPr lang="it-IT" sz="1200" b="1" i="0" dirty="0">
                <a:solidFill>
                  <a:srgbClr val="000000"/>
                </a:solidFill>
                <a:effectLst/>
              </a:rPr>
              <a:t>Data Cleaning</a:t>
            </a:r>
          </a:p>
          <a:p>
            <a:endParaRPr lang="it-IT" sz="400" b="1" i="0" dirty="0">
              <a:solidFill>
                <a:srgbClr val="000000"/>
              </a:solidFill>
              <a:effectLst/>
            </a:endParaRPr>
          </a:p>
          <a:p>
            <a:endParaRPr lang="it-IT" sz="500" dirty="0"/>
          </a:p>
          <a:p>
            <a:r>
              <a:rPr lang="it-IT" sz="1200" dirty="0">
                <a:solidFill>
                  <a:srgbClr val="000000"/>
                </a:solidFill>
                <a:latin typeface="-webkit-standard"/>
              </a:rPr>
              <a:t>After loading the data into a PySpark DataFrame, we cleaned it by checking for duplicates and missing values. This ensures the data is accurate, consistent, and ready for analysis.</a:t>
            </a:r>
            <a:endParaRPr lang="en-GB" sz="1200" dirty="0"/>
          </a:p>
        </p:txBody>
      </p:sp>
      <p:sp>
        <p:nvSpPr>
          <p:cNvPr id="17" name="CasellaDiTesto 16">
            <a:extLst>
              <a:ext uri="{FF2B5EF4-FFF2-40B4-BE49-F238E27FC236}">
                <a16:creationId xmlns:a16="http://schemas.microsoft.com/office/drawing/2014/main" id="{83490C40-8AC5-CFD4-30C3-E5BF91CC20C5}"/>
              </a:ext>
            </a:extLst>
          </p:cNvPr>
          <p:cNvSpPr txBox="1"/>
          <p:nvPr/>
        </p:nvSpPr>
        <p:spPr>
          <a:xfrm>
            <a:off x="529556" y="1510537"/>
            <a:ext cx="11415440" cy="1723549"/>
          </a:xfrm>
          <a:prstGeom prst="rect">
            <a:avLst/>
          </a:prstGeom>
          <a:noFill/>
        </p:spPr>
        <p:txBody>
          <a:bodyPr wrap="square" rtlCol="0">
            <a:spAutoFit/>
          </a:bodyPr>
          <a:lstStyle/>
          <a:p>
            <a:pPr marL="228600" indent="-228600">
              <a:buFont typeface="+mj-lt"/>
              <a:buAutoNum type="arabicPeriod"/>
            </a:pPr>
            <a:r>
              <a:rPr lang="it-IT" sz="1200" b="1" i="0" u="none" strike="noStrike" dirty="0">
                <a:solidFill>
                  <a:srgbClr val="000000"/>
                </a:solidFill>
                <a:effectLst/>
                <a:latin typeface="-webkit-standard"/>
              </a:rPr>
              <a:t>Duplicate Values: </a:t>
            </a:r>
          </a:p>
          <a:p>
            <a:pPr marL="171450" indent="-171450">
              <a:buFont typeface="Arial" panose="020B0604020202020204" pitchFamily="34" charset="0"/>
              <a:buChar char="•"/>
            </a:pPr>
            <a:endParaRPr lang="it-IT" sz="500" b="0" i="0" u="none" strike="noStrike" dirty="0">
              <a:solidFill>
                <a:srgbClr val="000000"/>
              </a:solidFill>
              <a:effectLst/>
              <a:latin typeface="-webkit-standard"/>
            </a:endParaRPr>
          </a:p>
          <a:p>
            <a:pPr marL="312738" indent="-168275">
              <a:buFont typeface="Arial" panose="020B0604020202020204" pitchFamily="34" charset="0"/>
              <a:buChar char="•"/>
            </a:pPr>
            <a:r>
              <a:rPr lang="it-IT" sz="1200" b="0" i="0" u="none" strike="noStrike" dirty="0">
                <a:solidFill>
                  <a:srgbClr val="000000"/>
                </a:solidFill>
                <a:effectLst/>
                <a:latin typeface="-webkit-standard"/>
              </a:rPr>
              <a:t>Both Dataframes do not contain duplicate values. </a:t>
            </a:r>
            <a:endParaRPr lang="en-GB" sz="1200" dirty="0"/>
          </a:p>
          <a:p>
            <a:endParaRPr lang="it-IT" sz="1200" b="1" i="0" u="none" strike="noStrike" dirty="0">
              <a:solidFill>
                <a:srgbClr val="000000"/>
              </a:solidFill>
              <a:effectLst/>
              <a:latin typeface="-webkit-standard"/>
            </a:endParaRPr>
          </a:p>
          <a:p>
            <a:pPr marL="228600" indent="-228600">
              <a:buFont typeface="+mj-lt"/>
              <a:buAutoNum type="arabicPeriod" startAt="2"/>
            </a:pPr>
            <a:r>
              <a:rPr lang="it-IT" sz="1200" b="1" i="0" u="none" strike="noStrike" dirty="0">
                <a:solidFill>
                  <a:srgbClr val="000000"/>
                </a:solidFill>
                <a:effectLst/>
                <a:latin typeface="-webkit-standard"/>
              </a:rPr>
              <a:t>Missing Value:</a:t>
            </a:r>
          </a:p>
          <a:p>
            <a:endParaRPr lang="it-IT" sz="500" b="0" i="0" u="none" strike="noStrike" dirty="0">
              <a:solidFill>
                <a:srgbClr val="000000"/>
              </a:solidFill>
              <a:effectLst/>
              <a:latin typeface="-webkit-standard"/>
            </a:endParaRPr>
          </a:p>
          <a:p>
            <a:pPr marL="312738" indent="-168275">
              <a:lnSpc>
                <a:spcPct val="150000"/>
              </a:lnSpc>
              <a:buFont typeface="Arial" panose="020B0604020202020204" pitchFamily="34" charset="0"/>
              <a:buChar char="•"/>
            </a:pPr>
            <a:r>
              <a:rPr lang="it-IT" sz="1200" b="0" i="0" u="none" strike="noStrike" dirty="0">
                <a:solidFill>
                  <a:srgbClr val="000000"/>
                </a:solidFill>
                <a:effectLst/>
                <a:latin typeface="-webkit-standard"/>
              </a:rPr>
              <a:t>In T</a:t>
            </a:r>
            <a:r>
              <a:rPr lang="it-IT" sz="1200" dirty="0"/>
              <a:t>itles</a:t>
            </a:r>
            <a:r>
              <a:rPr lang="it-IT" sz="1200" b="0" i="0" u="none" strike="noStrike" dirty="0">
                <a:solidFill>
                  <a:srgbClr val="000000"/>
                </a:solidFill>
                <a:effectLst/>
                <a:latin typeface="-webkit-standard"/>
              </a:rPr>
              <a:t>, the fields with the most missing values are age certification, seasons, and IMDb score.</a:t>
            </a:r>
          </a:p>
          <a:p>
            <a:pPr marL="312738" indent="-168275">
              <a:lnSpc>
                <a:spcPct val="150000"/>
              </a:lnSpc>
              <a:buFont typeface="Arial" panose="020B0604020202020204" pitchFamily="34" charset="0"/>
              <a:buChar char="•"/>
            </a:pPr>
            <a:r>
              <a:rPr lang="it-IT" sz="1200" b="0" i="0" u="none" strike="noStrike" dirty="0">
                <a:solidFill>
                  <a:srgbClr val="000000"/>
                </a:solidFill>
                <a:effectLst/>
                <a:latin typeface="-webkit-standard"/>
              </a:rPr>
              <a:t>In C</a:t>
            </a:r>
            <a:r>
              <a:rPr lang="it-IT" sz="1200" dirty="0"/>
              <a:t>redits</a:t>
            </a:r>
            <a:r>
              <a:rPr lang="it-IT" sz="1200" b="0" i="0" u="none" strike="noStrike" dirty="0">
                <a:solidFill>
                  <a:srgbClr val="000000"/>
                </a:solidFill>
                <a:effectLst/>
                <a:latin typeface="-webkit-standard"/>
              </a:rPr>
              <a:t>, the </a:t>
            </a:r>
            <a:r>
              <a:rPr lang="it-IT" sz="1200" dirty="0"/>
              <a:t>character</a:t>
            </a:r>
            <a:r>
              <a:rPr lang="it-IT" sz="1200" b="0" i="0" u="none" strike="noStrike" dirty="0">
                <a:solidFill>
                  <a:srgbClr val="000000"/>
                </a:solidFill>
                <a:effectLst/>
                <a:latin typeface="-webkit-standard"/>
              </a:rPr>
              <a:t> field has many null values.</a:t>
            </a:r>
          </a:p>
          <a:p>
            <a:endParaRPr lang="it-IT" sz="1200" dirty="0">
              <a:solidFill>
                <a:srgbClr val="000000"/>
              </a:solidFill>
              <a:latin typeface="-webkit-standard"/>
            </a:endParaRPr>
          </a:p>
        </p:txBody>
      </p:sp>
      <p:sp>
        <p:nvSpPr>
          <p:cNvPr id="21" name="CasellaDiTesto 20">
            <a:extLst>
              <a:ext uri="{FF2B5EF4-FFF2-40B4-BE49-F238E27FC236}">
                <a16:creationId xmlns:a16="http://schemas.microsoft.com/office/drawing/2014/main" id="{2BFE6070-FFC4-108A-09B8-6B426207EA39}"/>
              </a:ext>
            </a:extLst>
          </p:cNvPr>
          <p:cNvSpPr txBox="1"/>
          <p:nvPr/>
        </p:nvSpPr>
        <p:spPr>
          <a:xfrm>
            <a:off x="247004" y="3124301"/>
            <a:ext cx="7708842" cy="723275"/>
          </a:xfrm>
          <a:prstGeom prst="rect">
            <a:avLst/>
          </a:prstGeom>
          <a:noFill/>
        </p:spPr>
        <p:txBody>
          <a:bodyPr wrap="none" rtlCol="0">
            <a:spAutoFit/>
          </a:bodyPr>
          <a:lstStyle/>
          <a:p>
            <a:r>
              <a:rPr lang="it-IT" sz="1200" b="1" i="0" u="none" strike="noStrike" dirty="0">
                <a:solidFill>
                  <a:srgbClr val="000000"/>
                </a:solidFill>
                <a:effectLst/>
                <a:latin typeface="-webkit-standard"/>
              </a:rPr>
              <a:t>Missing Values</a:t>
            </a:r>
          </a:p>
          <a:p>
            <a:endParaRPr lang="it-IT" sz="500" b="0" i="0" dirty="0">
              <a:solidFill>
                <a:srgbClr val="000000"/>
              </a:solidFill>
              <a:effectLst/>
            </a:endParaRPr>
          </a:p>
          <a:p>
            <a:r>
              <a:rPr lang="it-IT" sz="1200" i="0" u="none" strike="noStrike" dirty="0">
                <a:solidFill>
                  <a:srgbClr val="000000"/>
                </a:solidFill>
                <a:effectLst/>
              </a:rPr>
              <a:t>To handle missing data in Titles, we adopted several specific strategies to ensure the integrity and usefulness of the data</a:t>
            </a:r>
            <a:r>
              <a:rPr lang="it-IT" sz="1200" b="0" i="0" dirty="0">
                <a:solidFill>
                  <a:srgbClr val="000000"/>
                </a:solidFill>
                <a:effectLst/>
              </a:rPr>
              <a:t>:</a:t>
            </a:r>
            <a:endParaRPr lang="en-GB" sz="1200" dirty="0"/>
          </a:p>
          <a:p>
            <a:endParaRPr lang="it-IT" sz="1200" b="1" i="0" dirty="0">
              <a:solidFill>
                <a:srgbClr val="000000"/>
              </a:solidFill>
              <a:effectLst/>
            </a:endParaRPr>
          </a:p>
        </p:txBody>
      </p:sp>
      <p:sp>
        <p:nvSpPr>
          <p:cNvPr id="22" name="CasellaDiTesto 21">
            <a:extLst>
              <a:ext uri="{FF2B5EF4-FFF2-40B4-BE49-F238E27FC236}">
                <a16:creationId xmlns:a16="http://schemas.microsoft.com/office/drawing/2014/main" id="{AC716646-7039-14BE-2CF1-1B3BE820982C}"/>
              </a:ext>
            </a:extLst>
          </p:cNvPr>
          <p:cNvSpPr txBox="1"/>
          <p:nvPr/>
        </p:nvSpPr>
        <p:spPr>
          <a:xfrm>
            <a:off x="659594" y="3749089"/>
            <a:ext cx="11364166" cy="1938992"/>
          </a:xfrm>
          <a:prstGeom prst="rect">
            <a:avLst/>
          </a:prstGeom>
          <a:noFill/>
        </p:spPr>
        <p:txBody>
          <a:bodyPr wrap="square" rtlCol="0">
            <a:spAutoFit/>
          </a:bodyPr>
          <a:lstStyle/>
          <a:p>
            <a:pPr marL="171450" indent="-171450" algn="l">
              <a:buFont typeface="Arial" panose="020B0604020202020204" pitchFamily="34" charset="0"/>
              <a:buChar char="•"/>
            </a:pPr>
            <a:r>
              <a:rPr lang="it-IT" sz="1200" i="0" u="none" strike="noStrike" dirty="0">
                <a:solidFill>
                  <a:srgbClr val="000000"/>
                </a:solidFill>
                <a:effectLst/>
              </a:rPr>
              <a:t>The columns </a:t>
            </a:r>
            <a:r>
              <a:rPr lang="it-IT" sz="1200" b="1" i="0" u="none" strike="noStrike" dirty="0">
                <a:solidFill>
                  <a:srgbClr val="000000"/>
                </a:solidFill>
                <a:effectLst/>
              </a:rPr>
              <a:t>'title', 'type', 'release_year', 'genres', 'production_countries', 'imdb_id', and 'runtime' </a:t>
            </a:r>
            <a:r>
              <a:rPr lang="it-IT" sz="1200" i="0" u="none" strike="noStrike" dirty="0">
                <a:solidFill>
                  <a:srgbClr val="000000"/>
                </a:solidFill>
                <a:effectLst/>
              </a:rPr>
              <a:t>contain crucial data. To avoid bias and ensure the integrity of the analyses, we decided to remove rows with missing values in these columns.</a:t>
            </a:r>
          </a:p>
          <a:p>
            <a:pPr marL="171450" indent="-171450" algn="l">
              <a:buFont typeface="Arial" panose="020B0604020202020204" pitchFamily="34" charset="0"/>
              <a:buChar char="•"/>
            </a:pPr>
            <a:endParaRPr lang="it-IT" sz="1200" b="0" i="0" u="none" strike="noStrike" dirty="0">
              <a:solidFill>
                <a:srgbClr val="000000"/>
              </a:solidFill>
              <a:effectLst/>
            </a:endParaRPr>
          </a:p>
          <a:p>
            <a:pPr marL="171450" indent="-171450" algn="l">
              <a:buFont typeface="Arial" panose="020B0604020202020204" pitchFamily="34" charset="0"/>
              <a:buChar char="•"/>
            </a:pPr>
            <a:r>
              <a:rPr lang="it-IT" sz="1200" b="1" i="0" u="none" strike="noStrike" dirty="0">
                <a:solidFill>
                  <a:srgbClr val="000000"/>
                </a:solidFill>
                <a:effectLst/>
              </a:rPr>
              <a:t>Description</a:t>
            </a:r>
            <a:r>
              <a:rPr lang="it-IT" sz="1200" b="0" i="0" u="none" strike="noStrike" dirty="0">
                <a:solidFill>
                  <a:srgbClr val="000000"/>
                </a:solidFill>
                <a:effectLst/>
              </a:rPr>
              <a:t>: For missing values, we imputed the text "No description available". This allows us to maintain the completeness of the dataset without compromising the analyses.</a:t>
            </a:r>
          </a:p>
          <a:p>
            <a:pPr marL="171450" indent="-171450" algn="l">
              <a:buFont typeface="Arial" panose="020B0604020202020204" pitchFamily="34" charset="0"/>
              <a:buChar char="•"/>
            </a:pPr>
            <a:endParaRPr lang="it-IT" sz="1200" b="0" i="0" u="none" strike="noStrike" dirty="0">
              <a:solidFill>
                <a:srgbClr val="000000"/>
              </a:solidFill>
              <a:effectLst/>
            </a:endParaRPr>
          </a:p>
          <a:p>
            <a:pPr marL="171450" indent="-171450" algn="l">
              <a:buFont typeface="Arial" panose="020B0604020202020204" pitchFamily="34" charset="0"/>
              <a:buChar char="•"/>
            </a:pPr>
            <a:r>
              <a:rPr lang="it-IT" sz="1200" b="1" i="0" u="none" strike="noStrike" dirty="0">
                <a:solidFill>
                  <a:srgbClr val="000000"/>
                </a:solidFill>
                <a:effectLst/>
              </a:rPr>
              <a:t>Age_certification</a:t>
            </a:r>
            <a:r>
              <a:rPr lang="it-IT" sz="1200" b="0" i="0" u="none" strike="noStrike" dirty="0">
                <a:solidFill>
                  <a:srgbClr val="000000"/>
                </a:solidFill>
                <a:effectLst/>
              </a:rPr>
              <a:t>: For missing values, we imputed the text "NR" (Not Rated). This choice was made because removing the rows would have significantly reduced the dataset size.</a:t>
            </a:r>
          </a:p>
          <a:p>
            <a:pPr marL="171450" indent="-171450" algn="l">
              <a:buFont typeface="Arial" panose="020B0604020202020204" pitchFamily="34" charset="0"/>
              <a:buChar char="•"/>
            </a:pPr>
            <a:endParaRPr lang="it-IT" sz="1200" b="0" i="0" u="none" strike="noStrike" dirty="0">
              <a:solidFill>
                <a:srgbClr val="000000"/>
              </a:solidFill>
              <a:effectLst/>
            </a:endParaRPr>
          </a:p>
          <a:p>
            <a:pPr marL="171450" indent="-171450" algn="l">
              <a:buFont typeface="Arial" panose="020B0604020202020204" pitchFamily="34" charset="0"/>
              <a:buChar char="•"/>
            </a:pPr>
            <a:r>
              <a:rPr lang="it-IT" sz="1200" b="1" i="0" u="none" strike="noStrike" dirty="0">
                <a:solidFill>
                  <a:srgbClr val="000000"/>
                </a:solidFill>
                <a:effectLst/>
              </a:rPr>
              <a:t>Seasons</a:t>
            </a:r>
            <a:r>
              <a:rPr lang="it-IT" sz="1200" b="0" i="0" u="none" strike="noStrike" dirty="0">
                <a:solidFill>
                  <a:srgbClr val="000000"/>
                </a:solidFill>
                <a:effectLst/>
              </a:rPr>
              <a:t>: We imputed 0 for movies and kept the existing number of seasons for TV series. This ensures accuracy in comparative analyses.</a:t>
            </a:r>
          </a:p>
          <a:p>
            <a:pPr marL="171450" indent="-171450" algn="l">
              <a:buFont typeface="Arial" panose="020B0604020202020204" pitchFamily="34" charset="0"/>
              <a:buChar char="•"/>
            </a:pPr>
            <a:endParaRPr lang="it-IT" sz="1200" b="0" i="0" u="none" strike="noStrike" dirty="0">
              <a:solidFill>
                <a:srgbClr val="000000"/>
              </a:solidFill>
              <a:effectLst/>
            </a:endParaRPr>
          </a:p>
          <a:p>
            <a:pPr marL="171450" indent="-171450" algn="l">
              <a:buFont typeface="Arial" panose="020B0604020202020204" pitchFamily="34" charset="0"/>
              <a:buChar char="•"/>
            </a:pPr>
            <a:r>
              <a:rPr lang="it-IT" sz="1200" i="0" u="none" strike="noStrike" dirty="0">
                <a:solidFill>
                  <a:srgbClr val="000000"/>
                </a:solidFill>
                <a:effectLst/>
              </a:rPr>
              <a:t>We removed rows with missing values for </a:t>
            </a:r>
            <a:r>
              <a:rPr lang="it-IT" sz="1200" b="1" i="0" u="none" strike="noStrike" dirty="0">
                <a:solidFill>
                  <a:srgbClr val="000000"/>
                </a:solidFill>
                <a:effectLst/>
              </a:rPr>
              <a:t>'imdb_score', 'imdb_votes', 'tmdb_popularity', </a:t>
            </a:r>
            <a:r>
              <a:rPr lang="it-IT" sz="1200" i="0" u="none" strike="noStrike" dirty="0">
                <a:solidFill>
                  <a:srgbClr val="000000"/>
                </a:solidFill>
                <a:effectLst/>
              </a:rPr>
              <a:t>and</a:t>
            </a:r>
            <a:r>
              <a:rPr lang="it-IT" sz="1200" b="1" i="0" u="none" strike="noStrike" dirty="0">
                <a:solidFill>
                  <a:srgbClr val="000000"/>
                </a:solidFill>
                <a:effectLst/>
              </a:rPr>
              <a:t> 'tmdb_score' </a:t>
            </a:r>
            <a:r>
              <a:rPr lang="it-IT" sz="1200" i="0" u="none" strike="noStrike" dirty="0">
                <a:solidFill>
                  <a:srgbClr val="000000"/>
                </a:solidFill>
                <a:effectLst/>
              </a:rPr>
              <a:t>to ensure the reliability of the analyses.</a:t>
            </a:r>
          </a:p>
        </p:txBody>
      </p:sp>
      <p:sp>
        <p:nvSpPr>
          <p:cNvPr id="23" name="CasellaDiTesto 22">
            <a:extLst>
              <a:ext uri="{FF2B5EF4-FFF2-40B4-BE49-F238E27FC236}">
                <a16:creationId xmlns:a16="http://schemas.microsoft.com/office/drawing/2014/main" id="{D026AC81-2417-2708-FDC4-8114239D6009}"/>
              </a:ext>
            </a:extLst>
          </p:cNvPr>
          <p:cNvSpPr txBox="1"/>
          <p:nvPr/>
        </p:nvSpPr>
        <p:spPr>
          <a:xfrm>
            <a:off x="247004" y="5848123"/>
            <a:ext cx="5238485" cy="276999"/>
          </a:xfrm>
          <a:prstGeom prst="rect">
            <a:avLst/>
          </a:prstGeom>
          <a:noFill/>
        </p:spPr>
        <p:txBody>
          <a:bodyPr wrap="none" rtlCol="0">
            <a:spAutoFit/>
          </a:bodyPr>
          <a:lstStyle/>
          <a:p>
            <a:r>
              <a:rPr lang="it-IT" sz="1200" dirty="0">
                <a:solidFill>
                  <a:srgbClr val="000000"/>
                </a:solidFill>
                <a:latin typeface="-webkit-standard"/>
              </a:rPr>
              <a:t>This management allowed us to avoid introducing bias and ensure data integrity.</a:t>
            </a:r>
            <a:endParaRPr lang="en-GB" sz="1200" dirty="0"/>
          </a:p>
        </p:txBody>
      </p:sp>
    </p:spTree>
    <p:extLst>
      <p:ext uri="{BB962C8B-B14F-4D97-AF65-F5344CB8AC3E}">
        <p14:creationId xmlns:p14="http://schemas.microsoft.com/office/powerpoint/2010/main" val="2020334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dissolve">
                                      <p:cBhvr>
                                        <p:cTn id="12" dur="500"/>
                                        <p:tgtEl>
                                          <p:spTgt spid="17">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animEffect transition="in" filter="dissolve">
                                      <p:cBhvr>
                                        <p:cTn id="15" dur="500"/>
                                        <p:tgtEl>
                                          <p:spTgt spid="1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7">
                                            <p:txEl>
                                              <p:pRg st="4" end="4"/>
                                            </p:txEl>
                                          </p:spTgt>
                                        </p:tgtEl>
                                        <p:attrNameLst>
                                          <p:attrName>style.visibility</p:attrName>
                                        </p:attrNameLst>
                                      </p:cBhvr>
                                      <p:to>
                                        <p:strVal val="visible"/>
                                      </p:to>
                                    </p:set>
                                    <p:animEffect transition="in" filter="dissolve">
                                      <p:cBhvr>
                                        <p:cTn id="20" dur="500"/>
                                        <p:tgtEl>
                                          <p:spTgt spid="17">
                                            <p:txEl>
                                              <p:pRg st="4" end="4"/>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17">
                                            <p:txEl>
                                              <p:pRg st="6" end="6"/>
                                            </p:txEl>
                                          </p:spTgt>
                                        </p:tgtEl>
                                        <p:attrNameLst>
                                          <p:attrName>style.visibility</p:attrName>
                                        </p:attrNameLst>
                                      </p:cBhvr>
                                      <p:to>
                                        <p:strVal val="visible"/>
                                      </p:to>
                                    </p:set>
                                    <p:animEffect transition="in" filter="dissolve">
                                      <p:cBhvr>
                                        <p:cTn id="23" dur="500"/>
                                        <p:tgtEl>
                                          <p:spTgt spid="17">
                                            <p:txEl>
                                              <p:pRg st="6" end="6"/>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17">
                                            <p:txEl>
                                              <p:pRg st="7" end="7"/>
                                            </p:txEl>
                                          </p:spTgt>
                                        </p:tgtEl>
                                        <p:attrNameLst>
                                          <p:attrName>style.visibility</p:attrName>
                                        </p:attrNameLst>
                                      </p:cBhvr>
                                      <p:to>
                                        <p:strVal val="visible"/>
                                      </p:to>
                                    </p:set>
                                    <p:animEffect transition="in" filter="dissolve">
                                      <p:cBhvr>
                                        <p:cTn id="26" dur="500"/>
                                        <p:tgtEl>
                                          <p:spTgt spid="17">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dissolve">
                                      <p:cBhvr>
                                        <p:cTn id="36" dur="500"/>
                                        <p:tgtEl>
                                          <p:spTgt spid="22">
                                            <p:txEl>
                                              <p:pRg st="0" end="0"/>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22">
                                            <p:txEl>
                                              <p:pRg st="2" end="2"/>
                                            </p:txEl>
                                          </p:spTgt>
                                        </p:tgtEl>
                                        <p:attrNameLst>
                                          <p:attrName>style.visibility</p:attrName>
                                        </p:attrNameLst>
                                      </p:cBhvr>
                                      <p:to>
                                        <p:strVal val="visible"/>
                                      </p:to>
                                    </p:set>
                                    <p:animEffect transition="in" filter="dissolve">
                                      <p:cBhvr>
                                        <p:cTn id="39" dur="500"/>
                                        <p:tgtEl>
                                          <p:spTgt spid="22">
                                            <p:txEl>
                                              <p:pRg st="2" end="2"/>
                                            </p:txEl>
                                          </p:spTgt>
                                        </p:tgtEl>
                                      </p:cBhvr>
                                    </p:animEffect>
                                  </p:childTnLst>
                                </p:cTn>
                              </p:par>
                              <p:par>
                                <p:cTn id="40" presetID="9" presetClass="entr" presetSubtype="0" fill="hold" nodeType="withEffect">
                                  <p:stCondLst>
                                    <p:cond delay="0"/>
                                  </p:stCondLst>
                                  <p:childTnLst>
                                    <p:set>
                                      <p:cBhvr>
                                        <p:cTn id="41" dur="1" fill="hold">
                                          <p:stCondLst>
                                            <p:cond delay="0"/>
                                          </p:stCondLst>
                                        </p:cTn>
                                        <p:tgtEl>
                                          <p:spTgt spid="22">
                                            <p:txEl>
                                              <p:pRg st="4" end="4"/>
                                            </p:txEl>
                                          </p:spTgt>
                                        </p:tgtEl>
                                        <p:attrNameLst>
                                          <p:attrName>style.visibility</p:attrName>
                                        </p:attrNameLst>
                                      </p:cBhvr>
                                      <p:to>
                                        <p:strVal val="visible"/>
                                      </p:to>
                                    </p:set>
                                    <p:animEffect transition="in" filter="dissolve">
                                      <p:cBhvr>
                                        <p:cTn id="42" dur="500"/>
                                        <p:tgtEl>
                                          <p:spTgt spid="22">
                                            <p:txEl>
                                              <p:pRg st="4" end="4"/>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22">
                                            <p:txEl>
                                              <p:pRg st="6" end="6"/>
                                            </p:txEl>
                                          </p:spTgt>
                                        </p:tgtEl>
                                        <p:attrNameLst>
                                          <p:attrName>style.visibility</p:attrName>
                                        </p:attrNameLst>
                                      </p:cBhvr>
                                      <p:to>
                                        <p:strVal val="visible"/>
                                      </p:to>
                                    </p:set>
                                    <p:animEffect transition="in" filter="dissolve">
                                      <p:cBhvr>
                                        <p:cTn id="45" dur="500"/>
                                        <p:tgtEl>
                                          <p:spTgt spid="22">
                                            <p:txEl>
                                              <p:pRg st="6" end="6"/>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22">
                                            <p:txEl>
                                              <p:pRg st="8" end="8"/>
                                            </p:txEl>
                                          </p:spTgt>
                                        </p:tgtEl>
                                        <p:attrNameLst>
                                          <p:attrName>style.visibility</p:attrName>
                                        </p:attrNameLst>
                                      </p:cBhvr>
                                      <p:to>
                                        <p:strVal val="visible"/>
                                      </p:to>
                                    </p:set>
                                    <p:animEffect transition="in" filter="dissolve">
                                      <p:cBhvr>
                                        <p:cTn id="48" dur="500"/>
                                        <p:tgtEl>
                                          <p:spTgt spid="22">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dissolve">
                                      <p:cBhvr>
                                        <p:cTn id="5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0A1235-58F5-46A0-AC31-E4750A7AFC71}"/>
              </a:ext>
            </a:extLst>
          </p:cNvPr>
          <p:cNvSpPr>
            <a:spLocks noGrp="1"/>
          </p:cNvSpPr>
          <p:nvPr>
            <p:ph type="title"/>
          </p:nvPr>
        </p:nvSpPr>
        <p:spPr>
          <a:xfrm>
            <a:off x="0" y="0"/>
            <a:ext cx="12192000" cy="511730"/>
          </a:xfrm>
          <a:solidFill>
            <a:schemeClr val="tx1">
              <a:lumMod val="95000"/>
              <a:lumOff val="5000"/>
            </a:schemeClr>
          </a:solidFill>
        </p:spPr>
        <p:txBody>
          <a:bodyPr>
            <a:normAutofit/>
          </a:bodyPr>
          <a:lstStyle/>
          <a:p>
            <a:pPr algn="ctr"/>
            <a:r>
              <a:rPr lang="it-IT" sz="1800" dirty="0">
                <a:solidFill>
                  <a:schemeClr val="bg1"/>
                </a:solidFill>
                <a:latin typeface="+mn-lt"/>
                <a:cs typeface="Times New Roman" panose="02020603050405020304" pitchFamily="18" charset="0"/>
              </a:rPr>
              <a:t>METRICS COMPUTATIONS</a:t>
            </a:r>
            <a:endParaRPr lang="it-IT" sz="3200" dirty="0">
              <a:solidFill>
                <a:schemeClr val="bg1"/>
              </a:solidFill>
              <a:latin typeface="Times New Roman" panose="02020603050405020304" pitchFamily="18" charset="0"/>
              <a:cs typeface="Times New Roman" panose="02020603050405020304" pitchFamily="18" charset="0"/>
            </a:endParaRPr>
          </a:p>
        </p:txBody>
      </p:sp>
      <p:sp>
        <p:nvSpPr>
          <p:cNvPr id="5" name="Titolo 1">
            <a:extLst>
              <a:ext uri="{FF2B5EF4-FFF2-40B4-BE49-F238E27FC236}">
                <a16:creationId xmlns:a16="http://schemas.microsoft.com/office/drawing/2014/main" id="{4ADD055E-1DF4-41F2-AA58-B562D0014A3D}"/>
              </a:ext>
            </a:extLst>
          </p:cNvPr>
          <p:cNvSpPr txBox="1">
            <a:spLocks/>
          </p:cNvSpPr>
          <p:nvPr/>
        </p:nvSpPr>
        <p:spPr>
          <a:xfrm>
            <a:off x="0" y="6550223"/>
            <a:ext cx="12192000" cy="307777"/>
          </a:xfrm>
          <a:prstGeom prst="rect">
            <a:avLst/>
          </a:prstGeom>
          <a:solidFill>
            <a:schemeClr val="tx1">
              <a:lumMod val="95000"/>
              <a:lumOff val="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200" dirty="0">
                <a:solidFill>
                  <a:schemeClr val="bg1"/>
                </a:solidFill>
              </a:rPr>
              <a:t>Academic Year 2023/2024</a:t>
            </a:r>
          </a:p>
        </p:txBody>
      </p:sp>
      <p:sp>
        <p:nvSpPr>
          <p:cNvPr id="12" name="CasellaDiTesto 11">
            <a:extLst>
              <a:ext uri="{FF2B5EF4-FFF2-40B4-BE49-F238E27FC236}">
                <a16:creationId xmlns:a16="http://schemas.microsoft.com/office/drawing/2014/main" id="{49A405EB-D83D-EE48-97BC-653C6F55EA29}"/>
              </a:ext>
            </a:extLst>
          </p:cNvPr>
          <p:cNvSpPr txBox="1"/>
          <p:nvPr/>
        </p:nvSpPr>
        <p:spPr>
          <a:xfrm>
            <a:off x="103833" y="6550222"/>
            <a:ext cx="1111523" cy="276999"/>
          </a:xfrm>
          <a:prstGeom prst="rect">
            <a:avLst/>
          </a:prstGeom>
          <a:noFill/>
        </p:spPr>
        <p:txBody>
          <a:bodyPr wrap="none" rtlCol="0">
            <a:spAutoFit/>
          </a:bodyPr>
          <a:lstStyle/>
          <a:p>
            <a:r>
              <a:rPr lang="it-IT" sz="1200" dirty="0">
                <a:solidFill>
                  <a:schemeClr val="bg1"/>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380481" y="6573305"/>
            <a:ext cx="617477" cy="261610"/>
          </a:xfrm>
          <a:prstGeom prst="rect">
            <a:avLst/>
          </a:prstGeom>
          <a:noFill/>
        </p:spPr>
        <p:txBody>
          <a:bodyPr wrap="none" rtlCol="0">
            <a:spAutoFit/>
          </a:bodyPr>
          <a:lstStyle/>
          <a:p>
            <a:r>
              <a:rPr lang="it-IT" sz="1100" dirty="0">
                <a:solidFill>
                  <a:schemeClr val="bg1"/>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2"/>
          <a:srcRect b="34226"/>
          <a:stretch/>
        </p:blipFill>
        <p:spPr>
          <a:xfrm>
            <a:off x="11550015" y="66031"/>
            <a:ext cx="447943" cy="379668"/>
          </a:xfrm>
          <a:prstGeom prst="rect">
            <a:avLst/>
          </a:prstGeom>
        </p:spPr>
      </p:pic>
      <p:sp>
        <p:nvSpPr>
          <p:cNvPr id="3" name="Rettangolo con angoli arrotondati 2">
            <a:extLst>
              <a:ext uri="{FF2B5EF4-FFF2-40B4-BE49-F238E27FC236}">
                <a16:creationId xmlns:a16="http://schemas.microsoft.com/office/drawing/2014/main" id="{2524BA80-C49A-852C-5804-F05528B8C02F}"/>
              </a:ext>
            </a:extLst>
          </p:cNvPr>
          <p:cNvSpPr/>
          <p:nvPr/>
        </p:nvSpPr>
        <p:spPr>
          <a:xfrm>
            <a:off x="4324854" y="136332"/>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3</a:t>
            </a:r>
          </a:p>
        </p:txBody>
      </p:sp>
      <p:sp>
        <p:nvSpPr>
          <p:cNvPr id="4" name="CasellaDiTesto 3">
            <a:extLst>
              <a:ext uri="{FF2B5EF4-FFF2-40B4-BE49-F238E27FC236}">
                <a16:creationId xmlns:a16="http://schemas.microsoft.com/office/drawing/2014/main" id="{32935BA7-41BE-C0E0-6710-04EEC9D7D687}"/>
              </a:ext>
            </a:extLst>
          </p:cNvPr>
          <p:cNvSpPr txBox="1"/>
          <p:nvPr/>
        </p:nvSpPr>
        <p:spPr>
          <a:xfrm>
            <a:off x="266534" y="1067219"/>
            <a:ext cx="11507452" cy="276999"/>
          </a:xfrm>
          <a:prstGeom prst="rect">
            <a:avLst/>
          </a:prstGeom>
          <a:noFill/>
        </p:spPr>
        <p:txBody>
          <a:bodyPr wrap="square" rtlCol="0">
            <a:spAutoFit/>
          </a:bodyPr>
          <a:lstStyle/>
          <a:p>
            <a:r>
              <a:rPr lang="it-IT" sz="1200" b="0" i="0" u="none" strike="noStrike" dirty="0">
                <a:solidFill>
                  <a:srgbClr val="000000"/>
                </a:solidFill>
                <a:effectLst/>
                <a:latin typeface="-webkit-standard"/>
              </a:rPr>
              <a:t>After cleaning the data and ensuring there were no missing values, we proceeded to calculate the necessary metrics to test our hypotheses</a:t>
            </a:r>
            <a:r>
              <a:rPr lang="it-IT" sz="1200" dirty="0"/>
              <a:t>.</a:t>
            </a:r>
            <a:endParaRPr lang="en-GB" sz="1200" dirty="0"/>
          </a:p>
        </p:txBody>
      </p:sp>
      <p:sp>
        <p:nvSpPr>
          <p:cNvPr id="6" name="CasellaDiTesto 5">
            <a:extLst>
              <a:ext uri="{FF2B5EF4-FFF2-40B4-BE49-F238E27FC236}">
                <a16:creationId xmlns:a16="http://schemas.microsoft.com/office/drawing/2014/main" id="{36B459BE-52D4-F99B-5F92-3C7152569CF9}"/>
              </a:ext>
            </a:extLst>
          </p:cNvPr>
          <p:cNvSpPr txBox="1"/>
          <p:nvPr/>
        </p:nvSpPr>
        <p:spPr>
          <a:xfrm>
            <a:off x="482886" y="1899707"/>
            <a:ext cx="6541486" cy="1923604"/>
          </a:xfrm>
          <a:prstGeom prst="rect">
            <a:avLst/>
          </a:prstGeom>
          <a:noFill/>
        </p:spPr>
        <p:txBody>
          <a:bodyPr wrap="square" rtlCol="0">
            <a:spAutoFit/>
          </a:bodyPr>
          <a:lstStyle/>
          <a:p>
            <a:pPr marL="285750" indent="-285750">
              <a:buFont typeface="Arial" panose="020B0604020202020204" pitchFamily="34" charset="0"/>
              <a:buChar char="•"/>
            </a:pPr>
            <a:r>
              <a:rPr lang="it-IT" sz="1200" b="1" i="0" dirty="0">
                <a:solidFill>
                  <a:srgbClr val="000000"/>
                </a:solidFill>
                <a:effectLst/>
              </a:rPr>
              <a:t>Cast_</a:t>
            </a:r>
            <a:r>
              <a:rPr lang="it-IT" sz="1200" b="1" dirty="0">
                <a:solidFill>
                  <a:srgbClr val="000000"/>
                </a:solidFill>
              </a:rPr>
              <a:t>size</a:t>
            </a:r>
            <a:r>
              <a:rPr lang="it-IT" sz="1200" b="1" i="0" dirty="0">
                <a:solidFill>
                  <a:srgbClr val="000000"/>
                </a:solidFill>
                <a:effectLst/>
              </a:rPr>
              <a:t>:</a:t>
            </a:r>
          </a:p>
          <a:p>
            <a:pPr marL="285750" indent="-285750">
              <a:buFont typeface="Arial" panose="020B0604020202020204" pitchFamily="34" charset="0"/>
              <a:buChar char="•"/>
            </a:pPr>
            <a:endParaRPr lang="it-IT" sz="500" b="1" i="0" dirty="0">
              <a:solidFill>
                <a:srgbClr val="000000"/>
              </a:solidFill>
              <a:effectLst/>
            </a:endParaRPr>
          </a:p>
          <a:p>
            <a:endParaRPr lang="it-IT" sz="500" dirty="0"/>
          </a:p>
          <a:p>
            <a:pPr marL="271463"/>
            <a:r>
              <a:rPr lang="it-IT" sz="1200" b="0" i="0" u="none" strike="noStrike" dirty="0">
                <a:solidFill>
                  <a:srgbClr val="000000"/>
                </a:solidFill>
                <a:effectLst/>
                <a:latin typeface="-webkit-standard"/>
              </a:rPr>
              <a:t>We calculated the number of cast members ("cast_size") for each title by filtering the data in C</a:t>
            </a:r>
            <a:r>
              <a:rPr lang="it-IT" sz="1200" dirty="0"/>
              <a:t>redits</a:t>
            </a:r>
            <a:r>
              <a:rPr lang="it-IT" sz="1200" b="0" i="0" u="none" strike="noStrike" dirty="0">
                <a:solidFill>
                  <a:srgbClr val="000000"/>
                </a:solidFill>
                <a:effectLst/>
                <a:latin typeface="-webkit-standard"/>
              </a:rPr>
              <a:t> to include only cast members with the role "ACTOR" and non-null values. Subsequently, we aggregated the data to calculate the number of cast members for each movie. Finally, we merged the result with T</a:t>
            </a:r>
            <a:r>
              <a:rPr lang="it-IT" sz="1200" dirty="0"/>
              <a:t>itles</a:t>
            </a:r>
            <a:r>
              <a:rPr lang="it-IT" sz="1200" b="0" i="0" u="none" strike="noStrike" dirty="0">
                <a:solidFill>
                  <a:srgbClr val="000000"/>
                </a:solidFill>
                <a:effectLst/>
                <a:latin typeface="-webkit-standard"/>
              </a:rPr>
              <a:t> to add the number of cast members to each title, handling any null values</a:t>
            </a:r>
            <a:r>
              <a:rPr lang="it-IT" sz="1200" dirty="0"/>
              <a:t>.</a:t>
            </a:r>
          </a:p>
          <a:p>
            <a:pPr marL="285750" indent="-285750">
              <a:buFont typeface="Arial" panose="020B0604020202020204" pitchFamily="34" charset="0"/>
              <a:buChar char="•"/>
            </a:pPr>
            <a:endParaRPr lang="it-IT" b="1" i="0" dirty="0">
              <a:solidFill>
                <a:srgbClr val="000000"/>
              </a:solidFill>
              <a:effectLst/>
              <a:latin typeface="Helvetica Neue" panose="02000503000000020004" pitchFamily="2" charset="0"/>
            </a:endParaRPr>
          </a:p>
          <a:p>
            <a:endParaRPr lang="en-GB" dirty="0"/>
          </a:p>
        </p:txBody>
      </p:sp>
      <p:sp>
        <p:nvSpPr>
          <p:cNvPr id="9" name="CasellaDiTesto 8">
            <a:extLst>
              <a:ext uri="{FF2B5EF4-FFF2-40B4-BE49-F238E27FC236}">
                <a16:creationId xmlns:a16="http://schemas.microsoft.com/office/drawing/2014/main" id="{53AF6402-DE7E-B412-A46B-4391C3B1996F}"/>
              </a:ext>
            </a:extLst>
          </p:cNvPr>
          <p:cNvSpPr txBox="1"/>
          <p:nvPr/>
        </p:nvSpPr>
        <p:spPr>
          <a:xfrm>
            <a:off x="482886" y="3941454"/>
            <a:ext cx="6541486" cy="1200329"/>
          </a:xfrm>
          <a:prstGeom prst="rect">
            <a:avLst/>
          </a:prstGeom>
          <a:noFill/>
        </p:spPr>
        <p:txBody>
          <a:bodyPr wrap="square" rtlCol="0">
            <a:spAutoFit/>
          </a:bodyPr>
          <a:lstStyle/>
          <a:p>
            <a:pPr marL="285750" indent="-285750">
              <a:buFont typeface="Arial" panose="020B0604020202020204" pitchFamily="34" charset="0"/>
              <a:buChar char="•"/>
            </a:pPr>
            <a:r>
              <a:rPr lang="it-IT" sz="1200" b="1" dirty="0">
                <a:solidFill>
                  <a:srgbClr val="000000"/>
                </a:solidFill>
              </a:rPr>
              <a:t>N</a:t>
            </a:r>
            <a:r>
              <a:rPr lang="it-IT" sz="1200" b="1" i="0" dirty="0">
                <a:solidFill>
                  <a:srgbClr val="000000"/>
                </a:solidFill>
                <a:effectLst/>
              </a:rPr>
              <a:t>um_production_countries</a:t>
            </a:r>
          </a:p>
          <a:p>
            <a:endParaRPr lang="it-IT" sz="700" b="1" dirty="0">
              <a:solidFill>
                <a:srgbClr val="000000"/>
              </a:solidFill>
            </a:endParaRPr>
          </a:p>
          <a:p>
            <a:endParaRPr lang="it-IT" sz="500" dirty="0"/>
          </a:p>
          <a:p>
            <a:pPr marL="271463"/>
            <a:r>
              <a:rPr lang="it-IT" sz="1200" b="0" i="0" u="none" strike="noStrike" dirty="0">
                <a:solidFill>
                  <a:srgbClr val="000000"/>
                </a:solidFill>
                <a:effectLst/>
                <a:latin typeface="-webkit-standard"/>
              </a:rPr>
              <a:t>We calculated the number of production countries for each movie by adding a new column "num_production_countries" in the T</a:t>
            </a:r>
            <a:r>
              <a:rPr lang="it-IT" sz="1200" dirty="0"/>
              <a:t>itles</a:t>
            </a:r>
            <a:r>
              <a:rPr lang="it-IT" sz="1200" b="0" i="0" u="none" strike="noStrike" dirty="0">
                <a:solidFill>
                  <a:srgbClr val="000000"/>
                </a:solidFill>
                <a:effectLst/>
                <a:latin typeface="-webkit-standard"/>
              </a:rPr>
              <a:t> DataFrame. This column contains the count of production countries for each title. To achieve this, we split the values in the "production_countries" column into an array and calculated the size of the resulting array</a:t>
            </a:r>
            <a:r>
              <a:rPr lang="it-IT" sz="1200" dirty="0"/>
              <a:t>.</a:t>
            </a:r>
            <a:endParaRPr lang="it-IT" sz="1200" b="1" i="0" dirty="0">
              <a:solidFill>
                <a:srgbClr val="000000"/>
              </a:solidFill>
              <a:effectLst/>
            </a:endParaRPr>
          </a:p>
        </p:txBody>
      </p:sp>
      <p:pic>
        <p:nvPicPr>
          <p:cNvPr id="11" name="Immagine 10" descr="Immagine che contiene testo, ricevuta, Carattere, schermata&#10;&#10;Descrizione generata automaticamente">
            <a:extLst>
              <a:ext uri="{FF2B5EF4-FFF2-40B4-BE49-F238E27FC236}">
                <a16:creationId xmlns:a16="http://schemas.microsoft.com/office/drawing/2014/main" id="{F921645D-75E3-0618-8F95-D41DB1BA2DEA}"/>
              </a:ext>
            </a:extLst>
          </p:cNvPr>
          <p:cNvPicPr>
            <a:picLocks noChangeAspect="1"/>
          </p:cNvPicPr>
          <p:nvPr/>
        </p:nvPicPr>
        <p:blipFill>
          <a:blip r:embed="rId3"/>
          <a:stretch>
            <a:fillRect/>
          </a:stretch>
        </p:blipFill>
        <p:spPr>
          <a:xfrm>
            <a:off x="7547244" y="3950087"/>
            <a:ext cx="4002771" cy="1390184"/>
          </a:xfrm>
          <a:prstGeom prst="rect">
            <a:avLst/>
          </a:prstGeom>
        </p:spPr>
      </p:pic>
      <p:pic>
        <p:nvPicPr>
          <p:cNvPr id="15" name="Immagine 14" descr="Immagine che contiene testo, Carattere, schermata, numero&#10;&#10;Descrizione generata automaticamente">
            <a:extLst>
              <a:ext uri="{FF2B5EF4-FFF2-40B4-BE49-F238E27FC236}">
                <a16:creationId xmlns:a16="http://schemas.microsoft.com/office/drawing/2014/main" id="{B4DA2E76-5C60-5FDD-E1B1-98B2AAA677FF}"/>
              </a:ext>
            </a:extLst>
          </p:cNvPr>
          <p:cNvPicPr>
            <a:picLocks noChangeAspect="1"/>
          </p:cNvPicPr>
          <p:nvPr/>
        </p:nvPicPr>
        <p:blipFill>
          <a:blip r:embed="rId4"/>
          <a:stretch>
            <a:fillRect/>
          </a:stretch>
        </p:blipFill>
        <p:spPr>
          <a:xfrm>
            <a:off x="8380366" y="1899707"/>
            <a:ext cx="2336526" cy="1454114"/>
          </a:xfrm>
          <a:prstGeom prst="rect">
            <a:avLst/>
          </a:prstGeom>
        </p:spPr>
      </p:pic>
    </p:spTree>
    <p:extLst>
      <p:ext uri="{BB962C8B-B14F-4D97-AF65-F5344CB8AC3E}">
        <p14:creationId xmlns:p14="http://schemas.microsoft.com/office/powerpoint/2010/main" val="1105745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par>
                                <p:cTn id="21" presetID="9"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0A1235-58F5-46A0-AC31-E4750A7AFC71}"/>
              </a:ext>
            </a:extLst>
          </p:cNvPr>
          <p:cNvSpPr>
            <a:spLocks noGrp="1"/>
          </p:cNvSpPr>
          <p:nvPr>
            <p:ph type="title"/>
          </p:nvPr>
        </p:nvSpPr>
        <p:spPr>
          <a:xfrm>
            <a:off x="0" y="0"/>
            <a:ext cx="12192000" cy="511730"/>
          </a:xfrm>
          <a:solidFill>
            <a:schemeClr val="tx1">
              <a:lumMod val="95000"/>
              <a:lumOff val="5000"/>
            </a:schemeClr>
          </a:solidFill>
        </p:spPr>
        <p:txBody>
          <a:bodyPr>
            <a:normAutofit/>
          </a:bodyPr>
          <a:lstStyle/>
          <a:p>
            <a:pPr algn="ctr"/>
            <a:r>
              <a:rPr lang="it-IT" sz="1800" dirty="0">
                <a:solidFill>
                  <a:schemeClr val="bg1"/>
                </a:solidFill>
                <a:latin typeface="+mn-lt"/>
                <a:cs typeface="Times New Roman" panose="02020603050405020304" pitchFamily="18" charset="0"/>
              </a:rPr>
              <a:t>METRICS COMPUTATIONS</a:t>
            </a:r>
            <a:endParaRPr lang="it-IT" sz="3200" dirty="0">
              <a:solidFill>
                <a:schemeClr val="bg1"/>
              </a:solidFill>
              <a:latin typeface="Times New Roman" panose="02020603050405020304" pitchFamily="18" charset="0"/>
              <a:cs typeface="Times New Roman" panose="02020603050405020304" pitchFamily="18" charset="0"/>
            </a:endParaRPr>
          </a:p>
        </p:txBody>
      </p:sp>
      <p:sp>
        <p:nvSpPr>
          <p:cNvPr id="5" name="Titolo 1">
            <a:extLst>
              <a:ext uri="{FF2B5EF4-FFF2-40B4-BE49-F238E27FC236}">
                <a16:creationId xmlns:a16="http://schemas.microsoft.com/office/drawing/2014/main" id="{4ADD055E-1DF4-41F2-AA58-B562D0014A3D}"/>
              </a:ext>
            </a:extLst>
          </p:cNvPr>
          <p:cNvSpPr txBox="1">
            <a:spLocks/>
          </p:cNvSpPr>
          <p:nvPr/>
        </p:nvSpPr>
        <p:spPr>
          <a:xfrm>
            <a:off x="0" y="6550223"/>
            <a:ext cx="12192000" cy="307777"/>
          </a:xfrm>
          <a:prstGeom prst="rect">
            <a:avLst/>
          </a:prstGeom>
          <a:solidFill>
            <a:schemeClr val="tx1">
              <a:lumMod val="95000"/>
              <a:lumOff val="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200" dirty="0">
                <a:solidFill>
                  <a:schemeClr val="bg1"/>
                </a:solidFill>
              </a:rPr>
              <a:t>Academic Year 2023/2024</a:t>
            </a:r>
          </a:p>
        </p:txBody>
      </p:sp>
      <p:sp>
        <p:nvSpPr>
          <p:cNvPr id="12" name="CasellaDiTesto 11">
            <a:extLst>
              <a:ext uri="{FF2B5EF4-FFF2-40B4-BE49-F238E27FC236}">
                <a16:creationId xmlns:a16="http://schemas.microsoft.com/office/drawing/2014/main" id="{49A405EB-D83D-EE48-97BC-653C6F55EA29}"/>
              </a:ext>
            </a:extLst>
          </p:cNvPr>
          <p:cNvSpPr txBox="1"/>
          <p:nvPr/>
        </p:nvSpPr>
        <p:spPr>
          <a:xfrm>
            <a:off x="103833" y="6550222"/>
            <a:ext cx="1111523" cy="276999"/>
          </a:xfrm>
          <a:prstGeom prst="rect">
            <a:avLst/>
          </a:prstGeom>
          <a:noFill/>
        </p:spPr>
        <p:txBody>
          <a:bodyPr wrap="none" rtlCol="0">
            <a:spAutoFit/>
          </a:bodyPr>
          <a:lstStyle/>
          <a:p>
            <a:r>
              <a:rPr lang="it-IT" sz="1200" dirty="0">
                <a:solidFill>
                  <a:schemeClr val="bg1"/>
                </a:solidFill>
              </a:rPr>
              <a:t>Giuseppe Nato</a:t>
            </a:r>
          </a:p>
        </p:txBody>
      </p:sp>
      <p:sp>
        <p:nvSpPr>
          <p:cNvPr id="14" name="CasellaDiTesto 13">
            <a:extLst>
              <a:ext uri="{FF2B5EF4-FFF2-40B4-BE49-F238E27FC236}">
                <a16:creationId xmlns:a16="http://schemas.microsoft.com/office/drawing/2014/main" id="{94956A70-1A8C-2247-BC53-7DA3512FA254}"/>
              </a:ext>
            </a:extLst>
          </p:cNvPr>
          <p:cNvSpPr txBox="1"/>
          <p:nvPr/>
        </p:nvSpPr>
        <p:spPr>
          <a:xfrm>
            <a:off x="11380481" y="6573305"/>
            <a:ext cx="617477" cy="261610"/>
          </a:xfrm>
          <a:prstGeom prst="rect">
            <a:avLst/>
          </a:prstGeom>
          <a:noFill/>
        </p:spPr>
        <p:txBody>
          <a:bodyPr wrap="none" rtlCol="0">
            <a:spAutoFit/>
          </a:bodyPr>
          <a:lstStyle/>
          <a:p>
            <a:r>
              <a:rPr lang="it-IT" sz="1100" dirty="0">
                <a:solidFill>
                  <a:schemeClr val="bg1"/>
                </a:solidFill>
              </a:rPr>
              <a:t>492956</a:t>
            </a:r>
          </a:p>
        </p:txBody>
      </p:sp>
      <p:pic>
        <p:nvPicPr>
          <p:cNvPr id="25" name="Immagine 24">
            <a:extLst>
              <a:ext uri="{FF2B5EF4-FFF2-40B4-BE49-F238E27FC236}">
                <a16:creationId xmlns:a16="http://schemas.microsoft.com/office/drawing/2014/main" id="{F18A900E-A622-4A4E-8AE2-7C8723FE5A1C}"/>
              </a:ext>
            </a:extLst>
          </p:cNvPr>
          <p:cNvPicPr>
            <a:picLocks noChangeAspect="1"/>
          </p:cNvPicPr>
          <p:nvPr/>
        </p:nvPicPr>
        <p:blipFill rotWithShape="1">
          <a:blip r:embed="rId2"/>
          <a:srcRect b="34226"/>
          <a:stretch/>
        </p:blipFill>
        <p:spPr>
          <a:xfrm>
            <a:off x="11550015" y="66031"/>
            <a:ext cx="447943" cy="379668"/>
          </a:xfrm>
          <a:prstGeom prst="rect">
            <a:avLst/>
          </a:prstGeom>
        </p:spPr>
      </p:pic>
      <p:sp>
        <p:nvSpPr>
          <p:cNvPr id="3" name="Rettangolo con angoli arrotondati 2">
            <a:extLst>
              <a:ext uri="{FF2B5EF4-FFF2-40B4-BE49-F238E27FC236}">
                <a16:creationId xmlns:a16="http://schemas.microsoft.com/office/drawing/2014/main" id="{2524BA80-C49A-852C-5804-F05528B8C02F}"/>
              </a:ext>
            </a:extLst>
          </p:cNvPr>
          <p:cNvSpPr/>
          <p:nvPr/>
        </p:nvSpPr>
        <p:spPr>
          <a:xfrm>
            <a:off x="4324854" y="136332"/>
            <a:ext cx="245968" cy="239066"/>
          </a:xfrm>
          <a:prstGeom prst="roundRect">
            <a:avLst/>
          </a:prstGeom>
          <a:solidFill>
            <a:srgbClr val="C0000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
              </a:rPr>
              <a:t>3</a:t>
            </a:r>
          </a:p>
        </p:txBody>
      </p:sp>
      <p:sp>
        <p:nvSpPr>
          <p:cNvPr id="7" name="CasellaDiTesto 6">
            <a:extLst>
              <a:ext uri="{FF2B5EF4-FFF2-40B4-BE49-F238E27FC236}">
                <a16:creationId xmlns:a16="http://schemas.microsoft.com/office/drawing/2014/main" id="{8768A4D1-CF7F-33EA-FB31-158689AC4CED}"/>
              </a:ext>
            </a:extLst>
          </p:cNvPr>
          <p:cNvSpPr txBox="1"/>
          <p:nvPr/>
        </p:nvSpPr>
        <p:spPr>
          <a:xfrm>
            <a:off x="401625" y="755093"/>
            <a:ext cx="10978856" cy="646331"/>
          </a:xfrm>
          <a:prstGeom prst="rect">
            <a:avLst/>
          </a:prstGeom>
          <a:noFill/>
        </p:spPr>
        <p:txBody>
          <a:bodyPr wrap="square" rtlCol="0">
            <a:spAutoFit/>
          </a:bodyPr>
          <a:lstStyle/>
          <a:p>
            <a:r>
              <a:rPr lang="it-IT" sz="1200" b="1" i="0" dirty="0">
                <a:solidFill>
                  <a:srgbClr val="000000"/>
                </a:solidFill>
                <a:effectLst/>
              </a:rPr>
              <a:t>Count_word</a:t>
            </a:r>
          </a:p>
          <a:p>
            <a:endParaRPr lang="it-IT" sz="1200" dirty="0">
              <a:solidFill>
                <a:srgbClr val="000000"/>
              </a:solidFill>
            </a:endParaRPr>
          </a:p>
          <a:p>
            <a:r>
              <a:rPr lang="it-IT" sz="1200" dirty="0"/>
              <a:t>We calculated "Count_word" by implementing a MapReduce job.  This process consists of two phases: the Map phase and the Reduce phase.</a:t>
            </a:r>
          </a:p>
        </p:txBody>
      </p:sp>
      <p:sp>
        <p:nvSpPr>
          <p:cNvPr id="8" name="CasellaDiTesto 7">
            <a:extLst>
              <a:ext uri="{FF2B5EF4-FFF2-40B4-BE49-F238E27FC236}">
                <a16:creationId xmlns:a16="http://schemas.microsoft.com/office/drawing/2014/main" id="{0FAAB835-350E-98DF-ECEA-C8FB3C562242}"/>
              </a:ext>
            </a:extLst>
          </p:cNvPr>
          <p:cNvSpPr txBox="1"/>
          <p:nvPr/>
        </p:nvSpPr>
        <p:spPr>
          <a:xfrm>
            <a:off x="740631" y="1934133"/>
            <a:ext cx="4533822" cy="1200329"/>
          </a:xfrm>
          <a:prstGeom prst="rect">
            <a:avLst/>
          </a:prstGeom>
          <a:noFill/>
        </p:spPr>
        <p:txBody>
          <a:bodyPr wrap="square" rtlCol="0">
            <a:spAutoFit/>
          </a:bodyPr>
          <a:lstStyle/>
          <a:p>
            <a:pPr marL="285750" indent="-285750">
              <a:buFont typeface="Arial" panose="020B0604020202020204" pitchFamily="34" charset="0"/>
              <a:buChar char="•"/>
            </a:pPr>
            <a:r>
              <a:rPr lang="it-IT" sz="1200" b="0" i="0" u="none" strike="noStrike" dirty="0">
                <a:solidFill>
                  <a:srgbClr val="000000"/>
                </a:solidFill>
                <a:effectLst/>
                <a:latin typeface="-webkit-standard"/>
              </a:rPr>
              <a:t>The </a:t>
            </a:r>
            <a:r>
              <a:rPr lang="it-IT" sz="1200" b="1" i="0" u="none" strike="noStrike" dirty="0">
                <a:solidFill>
                  <a:srgbClr val="000000"/>
                </a:solidFill>
                <a:effectLst/>
                <a:latin typeface="-webkit-standard"/>
              </a:rPr>
              <a:t>mapper</a:t>
            </a:r>
            <a:r>
              <a:rPr lang="it-IT" sz="1200" b="0" i="0" u="none" strike="noStrike" dirty="0">
                <a:solidFill>
                  <a:srgbClr val="000000"/>
                </a:solidFill>
                <a:effectLst/>
                <a:latin typeface="-webkit-standard"/>
              </a:rPr>
              <a:t> reads the CSV file from stdin and performs several preprocessing operations. First, it tokenizes the movie titles using the </a:t>
            </a:r>
            <a:r>
              <a:rPr lang="it-IT" sz="1200" dirty="0"/>
              <a:t>word_tokenize</a:t>
            </a:r>
            <a:r>
              <a:rPr lang="it-IT" sz="1200" b="0" i="0" u="none" strike="noStrike" dirty="0">
                <a:solidFill>
                  <a:srgbClr val="000000"/>
                </a:solidFill>
                <a:effectLst/>
                <a:latin typeface="-webkit-standard"/>
              </a:rPr>
              <a:t> module from NLTK. Next, it removes English stopwords and filters out non-alphanumeric characters from the remaining words. Each cleaned word is emitted as a key-value pair &lt;word, 1&gt;, representing the word and its single occurrence.</a:t>
            </a:r>
            <a:endParaRPr lang="en-GB" sz="1200" dirty="0"/>
          </a:p>
        </p:txBody>
      </p:sp>
      <p:pic>
        <p:nvPicPr>
          <p:cNvPr id="13" name="Immagine 12" descr="Immagine che contiene testo, schermata, Carattere&#10;&#10;Descrizione generata automaticamente">
            <a:extLst>
              <a:ext uri="{FF2B5EF4-FFF2-40B4-BE49-F238E27FC236}">
                <a16:creationId xmlns:a16="http://schemas.microsoft.com/office/drawing/2014/main" id="{7D3BC31F-2AE7-5D10-31C9-2DAD9F0EAD3D}"/>
              </a:ext>
            </a:extLst>
          </p:cNvPr>
          <p:cNvPicPr>
            <a:picLocks noChangeAspect="1"/>
          </p:cNvPicPr>
          <p:nvPr/>
        </p:nvPicPr>
        <p:blipFill>
          <a:blip r:embed="rId3"/>
          <a:stretch>
            <a:fillRect/>
          </a:stretch>
        </p:blipFill>
        <p:spPr>
          <a:xfrm>
            <a:off x="5891053" y="1736788"/>
            <a:ext cx="3109697" cy="2313311"/>
          </a:xfrm>
          <a:prstGeom prst="rect">
            <a:avLst/>
          </a:prstGeom>
        </p:spPr>
      </p:pic>
      <p:sp>
        <p:nvSpPr>
          <p:cNvPr id="17" name="CasellaDiTesto 16">
            <a:extLst>
              <a:ext uri="{FF2B5EF4-FFF2-40B4-BE49-F238E27FC236}">
                <a16:creationId xmlns:a16="http://schemas.microsoft.com/office/drawing/2014/main" id="{CA3EAA92-8499-F154-78F8-5AA5102BB4FA}"/>
              </a:ext>
            </a:extLst>
          </p:cNvPr>
          <p:cNvSpPr txBox="1"/>
          <p:nvPr/>
        </p:nvSpPr>
        <p:spPr>
          <a:xfrm>
            <a:off x="740631" y="4219626"/>
            <a:ext cx="4878993" cy="1200329"/>
          </a:xfrm>
          <a:prstGeom prst="rect">
            <a:avLst/>
          </a:prstGeom>
          <a:noFill/>
        </p:spPr>
        <p:txBody>
          <a:bodyPr wrap="square">
            <a:spAutoFit/>
          </a:bodyPr>
          <a:lstStyle/>
          <a:p>
            <a:pPr marL="285750" indent="-285750">
              <a:buFont typeface="Arial" panose="020B0604020202020204" pitchFamily="34" charset="0"/>
              <a:buChar char="•"/>
            </a:pPr>
            <a:r>
              <a:rPr lang="it-IT" sz="1200" b="0" i="0" u="none" strike="noStrike" dirty="0">
                <a:solidFill>
                  <a:srgbClr val="000000"/>
                </a:solidFill>
                <a:effectLst/>
                <a:latin typeface="-webkit-standard"/>
              </a:rPr>
              <a:t>The</a:t>
            </a:r>
            <a:r>
              <a:rPr lang="it-IT" sz="1200" b="1" i="0" u="none" strike="noStrike" dirty="0">
                <a:solidFill>
                  <a:srgbClr val="000000"/>
                </a:solidFill>
                <a:effectLst/>
                <a:latin typeface="-webkit-standard"/>
              </a:rPr>
              <a:t> reducer </a:t>
            </a:r>
            <a:r>
              <a:rPr lang="it-IT" sz="1200" b="0" i="0" u="none" strike="noStrike" dirty="0">
                <a:solidFill>
                  <a:srgbClr val="000000"/>
                </a:solidFill>
                <a:effectLst/>
                <a:latin typeface="-webkit-standard"/>
              </a:rPr>
              <a:t>receives the output from the mapper, the key-value pairs &lt;word, 1&gt;, and aggregates them. Using a Counter data structure, the reducer sums the counts for each word. Finally, the reducer emits the aggregated result as key-value pairs &lt;word, count&gt;, where count represents the total number of occurrences of each word in the movie titles</a:t>
            </a:r>
            <a:r>
              <a:rPr lang="it-IT" sz="1200" dirty="0"/>
              <a:t>.</a:t>
            </a:r>
            <a:endParaRPr lang="en-GB" sz="1200" dirty="0"/>
          </a:p>
        </p:txBody>
      </p:sp>
      <p:pic>
        <p:nvPicPr>
          <p:cNvPr id="19" name="Immagine 18" descr="Immagine che contiene testo, schermata, Carattere&#10;&#10;Descrizione generata automaticamente">
            <a:extLst>
              <a:ext uri="{FF2B5EF4-FFF2-40B4-BE49-F238E27FC236}">
                <a16:creationId xmlns:a16="http://schemas.microsoft.com/office/drawing/2014/main" id="{2742C561-031C-F498-106F-4E6652EEC1B9}"/>
              </a:ext>
            </a:extLst>
          </p:cNvPr>
          <p:cNvPicPr>
            <a:picLocks noChangeAspect="1"/>
          </p:cNvPicPr>
          <p:nvPr/>
        </p:nvPicPr>
        <p:blipFill>
          <a:blip r:embed="rId4"/>
          <a:stretch>
            <a:fillRect/>
          </a:stretch>
        </p:blipFill>
        <p:spPr>
          <a:xfrm>
            <a:off x="6420531" y="4521482"/>
            <a:ext cx="2061841" cy="1317770"/>
          </a:xfrm>
          <a:prstGeom prst="rect">
            <a:avLst/>
          </a:prstGeom>
        </p:spPr>
      </p:pic>
      <p:pic>
        <p:nvPicPr>
          <p:cNvPr id="21" name="Immagine 20" descr="Immagine che contiene testo, Carattere, ricevuta, schermata&#10;&#10;Descrizione generata automaticamente">
            <a:extLst>
              <a:ext uri="{FF2B5EF4-FFF2-40B4-BE49-F238E27FC236}">
                <a16:creationId xmlns:a16="http://schemas.microsoft.com/office/drawing/2014/main" id="{B536FBDD-98E5-FD72-93C0-FBEB8C7CF149}"/>
              </a:ext>
            </a:extLst>
          </p:cNvPr>
          <p:cNvPicPr>
            <a:picLocks noChangeAspect="1"/>
          </p:cNvPicPr>
          <p:nvPr/>
        </p:nvPicPr>
        <p:blipFill>
          <a:blip r:embed="rId5"/>
          <a:stretch>
            <a:fillRect/>
          </a:stretch>
        </p:blipFill>
        <p:spPr>
          <a:xfrm>
            <a:off x="10352746" y="3097825"/>
            <a:ext cx="1197269" cy="1755995"/>
          </a:xfrm>
          <a:prstGeom prst="rect">
            <a:avLst/>
          </a:prstGeom>
        </p:spPr>
      </p:pic>
      <p:sp>
        <p:nvSpPr>
          <p:cNvPr id="22" name="Parentesi graffa chiusa 21">
            <a:extLst>
              <a:ext uri="{FF2B5EF4-FFF2-40B4-BE49-F238E27FC236}">
                <a16:creationId xmlns:a16="http://schemas.microsoft.com/office/drawing/2014/main" id="{EF4B65D1-2B70-E6B0-6A02-C690B2AC07DE}"/>
              </a:ext>
            </a:extLst>
          </p:cNvPr>
          <p:cNvSpPr/>
          <p:nvPr/>
        </p:nvSpPr>
        <p:spPr>
          <a:xfrm>
            <a:off x="9283279" y="2731089"/>
            <a:ext cx="514729" cy="2452530"/>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1164376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dissolve">
                                      <p:cBhvr>
                                        <p:cTn id="20" dur="500"/>
                                        <p:tgtEl>
                                          <p:spTgt spid="17"/>
                                        </p:tgtEl>
                                      </p:cBhvr>
                                    </p:animEffect>
                                  </p:childTnLst>
                                </p:cTn>
                              </p:par>
                              <p:par>
                                <p:cTn id="21" presetID="9"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dissolv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dissolve">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7" grpId="0"/>
      <p:bldP spid="22" grpId="0" animBg="1"/>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88934</TotalTime>
  <Words>4692</Words>
  <Application>Microsoft Macintosh PowerPoint</Application>
  <PresentationFormat>Widescreen</PresentationFormat>
  <Paragraphs>497</Paragraphs>
  <Slides>24</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24</vt:i4>
      </vt:variant>
    </vt:vector>
  </HeadingPairs>
  <TitlesOfParts>
    <vt:vector size="31" baseType="lpstr">
      <vt:lpstr>-webkit-standard</vt:lpstr>
      <vt:lpstr>Arial</vt:lpstr>
      <vt:lpstr>Calibri</vt:lpstr>
      <vt:lpstr>Calibri Light</vt:lpstr>
      <vt:lpstr>Helvetica Neue</vt:lpstr>
      <vt:lpstr>Times New Roman</vt:lpstr>
      <vt:lpstr>Tema di Office</vt:lpstr>
      <vt:lpstr>Presentazione standard di PowerPoint</vt:lpstr>
      <vt:lpstr>Presentazione standard di PowerPoint</vt:lpstr>
      <vt:lpstr>INTRODUCTION- ARCHITECTURE DESCRIPTION  </vt:lpstr>
      <vt:lpstr>DATASET DESCRIPTION </vt:lpstr>
      <vt:lpstr>PRELIMINARY ANALYSIS  </vt:lpstr>
      <vt:lpstr>HYPOTHESES AND EVALUATION METRICS</vt:lpstr>
      <vt:lpstr>DATA PREPARATION </vt:lpstr>
      <vt:lpstr>METRICS COMPUTATIONS</vt:lpstr>
      <vt:lpstr>METRICS COMPUTATIONS</vt:lpstr>
      <vt:lpstr>SANBOX EXTRACTIONS </vt:lpstr>
      <vt:lpstr>SANDBOX ANALYSIS </vt:lpstr>
      <vt:lpstr>ANALYSIS SANDBOX </vt:lpstr>
      <vt:lpstr>ANALYSIS SANDBOX </vt:lpstr>
      <vt:lpstr>ANALYSIS SANDBOX </vt:lpstr>
      <vt:lpstr>ANALYSIS SANDBOX </vt:lpstr>
      <vt:lpstr>ANALYSIS SANDBOX </vt:lpstr>
      <vt:lpstr>ANALYSIS SANDBOX </vt:lpstr>
      <vt:lpstr>ANALYSIS SANDBOX </vt:lpstr>
      <vt:lpstr>ANALYSIS SANDBOX </vt:lpstr>
      <vt:lpstr>ANALYSIS SANDBOX </vt:lpstr>
      <vt:lpstr>SPARK ANALYSIS </vt:lpstr>
      <vt:lpstr>RESULT AND CONCLUSION </vt:lpstr>
      <vt:lpstr>RESULT AND CONCLUSION  </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Sniff network packets using python</dc:title>
  <dc:creator>giuseppe nato</dc:creator>
  <cp:lastModifiedBy>giuseppe nato</cp:lastModifiedBy>
  <cp:revision>90</cp:revision>
  <dcterms:created xsi:type="dcterms:W3CDTF">2021-07-13T09:11:03Z</dcterms:created>
  <dcterms:modified xsi:type="dcterms:W3CDTF">2024-06-25T18:34:34Z</dcterms:modified>
</cp:coreProperties>
</file>